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webp" ContentType="image/webp"/>
  <Override PartName="/ppt/media/image1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428" r:id="rId5"/>
    <p:sldId id="357" r:id="rId6"/>
    <p:sldId id="355" r:id="rId7"/>
    <p:sldId id="359" r:id="rId8"/>
    <p:sldId id="429" r:id="rId9"/>
    <p:sldId id="360" r:id="rId10"/>
    <p:sldId id="345" r:id="rId11"/>
    <p:sldId id="346" r:id="rId12"/>
    <p:sldId id="347" r:id="rId13"/>
    <p:sldId id="356" r:id="rId14"/>
    <p:sldId id="341" r:id="rId15"/>
    <p:sldId id="361" r:id="rId16"/>
    <p:sldId id="362" r:id="rId17"/>
    <p:sldId id="367" r:id="rId18"/>
    <p:sldId id="365" r:id="rId19"/>
    <p:sldId id="368" r:id="rId20"/>
    <p:sldId id="369" r:id="rId21"/>
    <p:sldId id="370" r:id="rId22"/>
    <p:sldId id="363" r:id="rId23"/>
    <p:sldId id="371" r:id="rId24"/>
    <p:sldId id="364" r:id="rId25"/>
    <p:sldId id="366" r:id="rId26"/>
    <p:sldId id="342" r:id="rId27"/>
    <p:sldId id="451" r:id="rId28"/>
    <p:sldId id="420" r:id="rId29"/>
    <p:sldId id="422" r:id="rId30"/>
    <p:sldId id="423" r:id="rId31"/>
    <p:sldId id="424" r:id="rId32"/>
    <p:sldId id="425" r:id="rId33"/>
    <p:sldId id="426" r:id="rId34"/>
    <p:sldId id="427" r:id="rId35"/>
    <p:sldId id="452" r:id="rId36"/>
    <p:sldId id="372" r:id="rId37"/>
    <p:sldId id="373" r:id="rId38"/>
    <p:sldId id="376" r:id="rId39"/>
    <p:sldId id="377" r:id="rId40"/>
    <p:sldId id="432" r:id="rId41"/>
    <p:sldId id="431" r:id="rId42"/>
    <p:sldId id="435" r:id="rId43"/>
    <p:sldId id="433" r:id="rId44"/>
    <p:sldId id="434" r:id="rId45"/>
    <p:sldId id="438" r:id="rId46"/>
    <p:sldId id="441" r:id="rId47"/>
    <p:sldId id="440" r:id="rId48"/>
    <p:sldId id="442" r:id="rId49"/>
    <p:sldId id="443" r:id="rId50"/>
    <p:sldId id="444" r:id="rId51"/>
    <p:sldId id="430" r:id="rId52"/>
    <p:sldId id="448" r:id="rId53"/>
    <p:sldId id="449" r:id="rId54"/>
    <p:sldId id="450" r:id="rId55"/>
    <p:sldId id="446" r:id="rId56"/>
    <p:sldId id="447" r:id="rId57"/>
    <p:sldId id="453" r:id="rId58"/>
    <p:sldId id="348" r:id="rId59"/>
    <p:sldId id="349" r:id="rId60"/>
    <p:sldId id="350" r:id="rId61"/>
    <p:sldId id="261" r:id="rId62"/>
    <p:sldId id="301" r:id="rId63"/>
    <p:sldId id="352" r:id="rId64"/>
    <p:sldId id="260" r:id="rId65"/>
    <p:sldId id="264" r:id="rId66"/>
    <p:sldId id="300" r:id="rId67"/>
    <p:sldId id="302" r:id="rId68"/>
    <p:sldId id="325" r:id="rId69"/>
    <p:sldId id="327" r:id="rId70"/>
    <p:sldId id="351" r:id="rId71"/>
    <p:sldId id="329" r:id="rId72"/>
    <p:sldId id="336" r:id="rId73"/>
    <p:sldId id="326" r:id="rId74"/>
    <p:sldId id="330" r:id="rId75"/>
    <p:sldId id="318" r:id="rId76"/>
    <p:sldId id="308" r:id="rId77"/>
    <p:sldId id="331" r:id="rId78"/>
    <p:sldId id="332" r:id="rId79"/>
    <p:sldId id="335" r:id="rId80"/>
    <p:sldId id="333" r:id="rId81"/>
    <p:sldId id="343" r:id="rId82"/>
    <p:sldId id="282" r:id="rId83"/>
    <p:sldId id="283" r:id="rId84"/>
    <p:sldId id="319" r:id="rId85"/>
    <p:sldId id="337" r:id="rId86"/>
    <p:sldId id="454" r:id="rId87"/>
  </p:sldIdLst>
  <p:sldSz cx="12192000" cy="6858000"/>
  <p:notesSz cx="6858000" cy="9144000"/>
  <p:embeddedFontLst>
    <p:embeddedFont>
      <p:font typeface="Source Sans Pro" pitchFamily="34" charset="0"/>
      <p:regular r:id="rId91"/>
    </p:embeddedFont>
    <p:embeddedFont>
      <p:font typeface="微软雅黑" pitchFamily="34" charset="-122"/>
      <p:regular r:id="rId92"/>
    </p:embeddedFont>
    <p:embeddedFont>
      <p:font typeface="Myriad Pro" pitchFamily="34" charset="0"/>
      <p:regular r:id="rId93"/>
    </p:embeddedFont>
    <p:embeddedFont>
      <p:font typeface="楷体" pitchFamily="49" charset="-122"/>
      <p:regular r:id="rId94"/>
    </p:embeddedFont>
    <p:embeddedFont>
      <p:font typeface="等线" charset="0"/>
      <p:regular r:id="rId95"/>
    </p:embeddedFont>
    <p:embeddedFont>
      <p:font typeface="华文楷体" panose="02010600040101010101" pitchFamily="2" charset="-122"/>
      <p:regular r:id="rId96"/>
    </p:embeddedFont>
    <p:embeddedFont>
      <p:font typeface="Cambria Math" panose="02040503050406030204" pitchFamily="18" charset="0"/>
      <p:regular r:id="rId97"/>
    </p:embeddedFont>
    <p:embeddedFont>
      <p:font typeface="等线 Light" charset="0"/>
      <p:regular r:id="rId98"/>
    </p:embeddedFont>
    <p:embeddedFont>
      <p:font typeface="微软雅黑" charset="0"/>
      <p:regular r:id="rId9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CFCEAF2E-90CF-4406-BB02-472459A0607B}">
          <p14:sldIdLst>
            <p14:sldId id="256"/>
            <p14:sldId id="428"/>
            <p14:sldId id="357"/>
            <p14:sldId id="355"/>
            <p14:sldId id="359"/>
            <p14:sldId id="429"/>
            <p14:sldId id="360"/>
            <p14:sldId id="345"/>
            <p14:sldId id="346"/>
            <p14:sldId id="347"/>
            <p14:sldId id="356"/>
            <p14:sldId id="341"/>
            <p14:sldId id="361"/>
            <p14:sldId id="362"/>
            <p14:sldId id="367"/>
            <p14:sldId id="365"/>
            <p14:sldId id="368"/>
            <p14:sldId id="369"/>
            <p14:sldId id="370"/>
            <p14:sldId id="363"/>
            <p14:sldId id="371"/>
            <p14:sldId id="364"/>
            <p14:sldId id="366"/>
            <p14:sldId id="342"/>
            <p14:sldId id="451"/>
            <p14:sldId id="420"/>
            <p14:sldId id="422"/>
            <p14:sldId id="423"/>
            <p14:sldId id="424"/>
            <p14:sldId id="425"/>
            <p14:sldId id="426"/>
            <p14:sldId id="427"/>
            <p14:sldId id="452"/>
            <p14:sldId id="372"/>
            <p14:sldId id="373"/>
            <p14:sldId id="376"/>
            <p14:sldId id="377"/>
            <p14:sldId id="432"/>
            <p14:sldId id="431"/>
            <p14:sldId id="435"/>
            <p14:sldId id="433"/>
            <p14:sldId id="434"/>
            <p14:sldId id="438"/>
            <p14:sldId id="441"/>
            <p14:sldId id="440"/>
            <p14:sldId id="442"/>
            <p14:sldId id="443"/>
            <p14:sldId id="444"/>
            <p14:sldId id="430"/>
            <p14:sldId id="448"/>
            <p14:sldId id="449"/>
            <p14:sldId id="450"/>
            <p14:sldId id="446"/>
            <p14:sldId id="447"/>
            <p14:sldId id="453"/>
            <p14:sldId id="348"/>
            <p14:sldId id="349"/>
            <p14:sldId id="350"/>
            <p14:sldId id="261"/>
            <p14:sldId id="301"/>
            <p14:sldId id="352"/>
            <p14:sldId id="260"/>
            <p14:sldId id="264"/>
            <p14:sldId id="300"/>
            <p14:sldId id="302"/>
            <p14:sldId id="325"/>
            <p14:sldId id="327"/>
            <p14:sldId id="351"/>
            <p14:sldId id="329"/>
            <p14:sldId id="336"/>
            <p14:sldId id="326"/>
            <p14:sldId id="330"/>
            <p14:sldId id="318"/>
            <p14:sldId id="308"/>
            <p14:sldId id="331"/>
            <p14:sldId id="332"/>
            <p14:sldId id="335"/>
            <p14:sldId id="333"/>
            <p14:sldId id="343"/>
            <p14:sldId id="282"/>
            <p14:sldId id="283"/>
            <p14:sldId id="319"/>
            <p14:sldId id="337"/>
            <p14:sldId id="454"/>
          </p14:sldIdLst>
        </p14:section>
      </p14:sectionLst>
    </p:ext>
    <p:ext uri="{EFAFB233-063F-42B5-8137-9DF3F51BA10A}">
      <p15:sldGuideLst xmlns:p15="http://schemas.microsoft.com/office/powerpoint/2012/main">
        <p15:guide id="1" orient="horz" pos="2134"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212834"/>
    <a:srgbClr val="666666"/>
    <a:srgbClr val="AD841F"/>
    <a:srgbClr val="FFFFFF"/>
    <a:srgbClr val="EBEC00"/>
    <a:srgbClr val="E4E4E4"/>
    <a:srgbClr val="6DA04B"/>
    <a:srgbClr val="005BBB"/>
    <a:srgbClr val="2F9F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73" autoAdjust="0"/>
    <p:restoredTop sz="83210" autoAdjust="0"/>
  </p:normalViewPr>
  <p:slideViewPr>
    <p:cSldViewPr showGuides="1">
      <p:cViewPr varScale="1">
        <p:scale>
          <a:sx n="71" d="100"/>
          <a:sy n="71" d="100"/>
        </p:scale>
        <p:origin x="566" y="67"/>
      </p:cViewPr>
      <p:guideLst>
        <p:guide orient="horz" pos="2134"/>
        <p:guide pos="3840"/>
      </p:guideLst>
    </p:cSldViewPr>
  </p:slideViewPr>
  <p:notesTextViewPr>
    <p:cViewPr>
      <p:scale>
        <a:sx n="100" d="100"/>
        <a:sy n="100" d="100"/>
      </p:scale>
      <p:origin x="0" y="0"/>
    </p:cViewPr>
  </p:notesTextViewPr>
  <p:notesViewPr>
    <p:cSldViewPr>
      <p:cViewPr varScale="1">
        <p:scale>
          <a:sx n="69" d="100"/>
          <a:sy n="69" d="100"/>
        </p:scale>
        <p:origin x="3264" y="48"/>
      </p:cViewPr>
      <p:guideLst/>
    </p:cSldViewPr>
  </p:notesViewPr>
  <p:gridSpacing cx="45000" cy="45000"/>
</p:viewPr>
</file>

<file path=ppt/_rels/presentation.xml.rels><?xml version="1.0" encoding="UTF-8" standalone="yes"?>
<Relationships xmlns="http://schemas.openxmlformats.org/package/2006/relationships"><Relationship Id="rId99" Type="http://schemas.openxmlformats.org/officeDocument/2006/relationships/font" Target="fonts/font9.fntdata"/><Relationship Id="rId98" Type="http://schemas.openxmlformats.org/officeDocument/2006/relationships/font" Target="fonts/font8.fntdata"/><Relationship Id="rId97" Type="http://schemas.openxmlformats.org/officeDocument/2006/relationships/font" Target="fonts/font7.fntdata"/><Relationship Id="rId96" Type="http://schemas.openxmlformats.org/officeDocument/2006/relationships/font" Target="fonts/font6.fntdata"/><Relationship Id="rId95" Type="http://schemas.openxmlformats.org/officeDocument/2006/relationships/font" Target="fonts/font5.fntdata"/><Relationship Id="rId94" Type="http://schemas.openxmlformats.org/officeDocument/2006/relationships/font" Target="fonts/font4.fntdata"/><Relationship Id="rId93" Type="http://schemas.openxmlformats.org/officeDocument/2006/relationships/font" Target="fonts/font3.fntdata"/><Relationship Id="rId92" Type="http://schemas.openxmlformats.org/officeDocument/2006/relationships/font" Target="fonts/font2.fntdata"/><Relationship Id="rId91" Type="http://schemas.openxmlformats.org/officeDocument/2006/relationships/font" Target="fonts/font1.fntdata"/><Relationship Id="rId90" Type="http://schemas.openxmlformats.org/officeDocument/2006/relationships/tableStyles" Target="tableStyles.xml"/><Relationship Id="rId9" Type="http://schemas.openxmlformats.org/officeDocument/2006/relationships/slide" Target="slides/slide6.xml"/><Relationship Id="rId89" Type="http://schemas.openxmlformats.org/officeDocument/2006/relationships/viewProps" Target="viewProps.xml"/><Relationship Id="rId88" Type="http://schemas.openxmlformats.org/officeDocument/2006/relationships/presProps" Target="presProps.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1553E3-6AA5-4492-97D4-FC7B12412D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738177-E1EC-4528-A4A9-38249149E26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虽然协议标准由相关领域的专家制定，但是攻击者总是能发现新的漏洞，协议只能在一次一次版本更新中填补漏洞。</a:t>
            </a:r>
            <a:endParaRPr lang="en-US" altLang="zh-CN" dirty="0"/>
          </a:p>
          <a:p>
            <a:r>
              <a:rPr lang="zh-CN" altLang="en-US" dirty="0"/>
              <a:t>然而，我们总是无法保证协议出现未知的新漏洞。</a:t>
            </a:r>
            <a:endParaRPr lang="en-US" altLang="zh-CN" dirty="0"/>
          </a:p>
          <a:p>
            <a:r>
              <a:rPr lang="zh-CN" altLang="en-US" dirty="0"/>
              <a:t>所以，如何能够发现所有的漏洞，并证明协议是安全的呢？</a:t>
            </a:r>
            <a:endParaRPr lang="zh-CN" altLang="en-US" dirty="0"/>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形式化分析技术借助数学和计算机技术，解决了人工分析面临的难题。</a:t>
            </a:r>
            <a:endParaRPr lang="en-US" altLang="zh-CN" dirty="0"/>
          </a:p>
          <a:p>
            <a:r>
              <a:rPr lang="zh-CN" altLang="en-US" dirty="0"/>
              <a:t>计算机的参与让分析变得便捷、高效和可自动化。借助数学原理，能实现安全性的可证明。</a:t>
            </a:r>
            <a:endParaRPr lang="en-US" altLang="zh-CN" dirty="0"/>
          </a:p>
          <a:p>
            <a:endParaRPr lang="en-US" altLang="zh-CN" dirty="0"/>
          </a:p>
          <a:p>
            <a:r>
              <a:rPr lang="zh-CN" altLang="en-US" dirty="0"/>
              <a:t>现有的形式化分析技术主要有三种。</a:t>
            </a:r>
            <a:endParaRPr lang="en-US" altLang="zh-CN" dirty="0"/>
          </a:p>
          <a:p>
            <a:r>
              <a:rPr lang="zh-CN" altLang="en-US" dirty="0"/>
              <a:t>逻辑推理技术通过构建用户的信念或者知识，通过一系列推理公式导出新的信念或知识，来判断协议是否满足安全目标，如</a:t>
            </a:r>
            <a:r>
              <a:rPr lang="en-US" altLang="zh-CN" dirty="0"/>
              <a:t>BAN</a:t>
            </a:r>
            <a:r>
              <a:rPr lang="zh-CN" altLang="en-US" dirty="0"/>
              <a:t>逻辑等，提出的比较早。</a:t>
            </a:r>
            <a:endParaRPr lang="en-US" altLang="zh-CN" dirty="0"/>
          </a:p>
          <a:p>
            <a:r>
              <a:rPr lang="zh-CN" altLang="en-US" dirty="0"/>
              <a:t>模型检测技术通过状态空间遍历，通过状态空间搜索来看协议是否会进入一个不安全的状态，这种方法只能找漏洞，难以证明协议安全性。</a:t>
            </a:r>
            <a:endParaRPr lang="en-US" altLang="zh-CN" dirty="0"/>
          </a:p>
          <a:p>
            <a:r>
              <a:rPr lang="zh-CN" altLang="en-US" dirty="0"/>
              <a:t>定理证明技术将安全目标以定理形式描述，通过定理推导来证明协议是否满足安全属性。</a:t>
            </a:r>
            <a:endParaRPr lang="en-US" altLang="zh-CN" dirty="0"/>
          </a:p>
          <a:p>
            <a:endParaRPr lang="en-US" altLang="zh-CN" dirty="0"/>
          </a:p>
          <a:p>
            <a:r>
              <a:rPr lang="zh-CN" altLang="en-US" dirty="0"/>
              <a:t>根据这些技术，出现了各种各样的形式化分析工具。</a:t>
            </a:r>
            <a:endParaRPr lang="en-US" altLang="zh-CN" dirty="0"/>
          </a:p>
          <a:p>
            <a:r>
              <a:rPr lang="zh-CN" altLang="en-US" dirty="0"/>
              <a:t>本论文就使用了比较常用的</a:t>
            </a:r>
            <a:r>
              <a:rPr lang="en-US" altLang="zh-CN" dirty="0" err="1"/>
              <a:t>ProVerif</a:t>
            </a:r>
            <a:r>
              <a:rPr lang="zh-CN" altLang="en-US" dirty="0"/>
              <a:t>形式化分析工具。</a:t>
            </a:r>
            <a:endParaRPr lang="en-US" altLang="zh-CN" dirty="0"/>
          </a:p>
          <a:p>
            <a:endParaRPr lang="en-US" altLang="zh-CN" dirty="0"/>
          </a:p>
          <a:p>
            <a:r>
              <a:rPr lang="zh-CN" altLang="en-US" dirty="0"/>
              <a:t>形式化分析的方法，就是将协议的标准文档，翻译为形式化分析工具可以接受的形式化模型，将其导入到形式化分析工具中，工具就可以自动证明安全目标，或构建攻击路径。</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形式化分析技术在提出的</a:t>
            </a:r>
            <a:r>
              <a:rPr lang="en-US" altLang="zh-CN" dirty="0"/>
              <a:t>30</a:t>
            </a:r>
            <a:r>
              <a:rPr lang="zh-CN" altLang="en-US" dirty="0"/>
              <a:t>多年来，已经被应用在大量的协议分析中，除了常见的</a:t>
            </a:r>
            <a:r>
              <a:rPr lang="en-US" altLang="zh-CN" dirty="0"/>
              <a:t>TLS</a:t>
            </a:r>
            <a:r>
              <a:rPr lang="zh-CN" altLang="en-US" dirty="0"/>
              <a:t>协议、</a:t>
            </a:r>
            <a:r>
              <a:rPr lang="en-US" altLang="zh-CN" dirty="0"/>
              <a:t>5G</a:t>
            </a:r>
            <a:r>
              <a:rPr lang="zh-CN" altLang="en-US" dirty="0"/>
              <a:t>，还包括文件系统的协议验证以及医疗领域的协议验证。</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6F07CB7-1C96-453C-9D93-C63A2CFEA12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dirty="0">
                <a:solidFill>
                  <a:srgbClr val="000000"/>
                </a:solidFill>
                <a:effectLst/>
                <a:latin typeface="宋体" panose="02010600030101010101" pitchFamily="2" charset="-122"/>
                <a:ea typeface="宋体" panose="02010600030101010101" pitchFamily="2" charset="-122"/>
              </a:rPr>
              <a:t>但是，由于数学定理的形式化证明因其过度的复杂性和晦涩的机器表达力，形式化方</a:t>
            </a:r>
            <a:br>
              <a:rPr lang="zh-CN" altLang="en-US" sz="1800" b="0" i="0" dirty="0">
                <a:solidFill>
                  <a:srgbClr val="000000"/>
                </a:solidFill>
                <a:effectLst/>
                <a:latin typeface="宋体" panose="02010600030101010101" pitchFamily="2" charset="-122"/>
                <a:ea typeface="宋体" panose="02010600030101010101" pitchFamily="2" charset="-122"/>
              </a:rPr>
            </a:br>
            <a:r>
              <a:rPr lang="zh-CN" altLang="en-US" sz="1800" b="0" i="0" dirty="0">
                <a:solidFill>
                  <a:srgbClr val="000000"/>
                </a:solidFill>
                <a:effectLst/>
                <a:latin typeface="宋体" panose="02010600030101010101" pitchFamily="2" charset="-122"/>
                <a:ea typeface="宋体" panose="02010600030101010101" pitchFamily="2" charset="-122"/>
              </a:rPr>
              <a:t>法没有在数学领域广泛采用</a:t>
            </a:r>
            <a:r>
              <a:rPr lang="zh-CN" altLang="en-US" dirty="0"/>
              <a:t> </a:t>
            </a:r>
            <a:br>
              <a:rPr lang="zh-CN" altLang="en-US" dirty="0"/>
            </a:b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讨论完形式化分析技术，我们来说说</a:t>
            </a:r>
            <a:r>
              <a:rPr lang="en-US" altLang="zh-CN" dirty="0"/>
              <a:t>FIDO UAF</a:t>
            </a:r>
            <a:r>
              <a:rPr lang="zh-CN" altLang="en-US" dirty="0"/>
              <a:t>协议的背景。</a:t>
            </a:r>
            <a:endParaRPr lang="en-US" altLang="zh-CN" dirty="0"/>
          </a:p>
          <a:p>
            <a:r>
              <a:rPr lang="zh-CN" altLang="en-US" dirty="0"/>
              <a:t>我们都知道，基于文本的密码现在仍旧是最普遍的身份验证方式，但是其存在诸多安全缺陷，并且成为黑客主要的攻击对象之一。</a:t>
            </a:r>
            <a:endParaRPr lang="en-US" altLang="zh-CN" dirty="0"/>
          </a:p>
          <a:p>
            <a:r>
              <a:rPr lang="zh-CN" altLang="en-US" dirty="0"/>
              <a:t>每年都有上亿的密码被攻破，导致许多用户的账户陷入危险。</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为了提高身份验证的安全性，近</a:t>
            </a:r>
            <a:r>
              <a:rPr lang="en-US" altLang="zh-CN" dirty="0"/>
              <a:t>20</a:t>
            </a:r>
            <a:r>
              <a:rPr lang="zh-CN" altLang="en-US" dirty="0"/>
              <a:t>年来出现了很多有效的方法。</a:t>
            </a:r>
            <a:endParaRPr lang="en-US" altLang="zh-CN" dirty="0"/>
          </a:p>
          <a:p>
            <a:r>
              <a:rPr lang="zh-CN" altLang="en-US" dirty="0"/>
              <a:t>其中，快速线上身份认证，也就是</a:t>
            </a:r>
            <a:r>
              <a:rPr lang="en-US" altLang="zh-CN" dirty="0"/>
              <a:t>FIDO</a:t>
            </a:r>
            <a:r>
              <a:rPr lang="zh-CN" altLang="en-US" dirty="0"/>
              <a:t>联盟获得了广泛的关注。</a:t>
            </a:r>
            <a:endParaRPr lang="en-US" altLang="zh-CN" dirty="0"/>
          </a:p>
          <a:p>
            <a:r>
              <a:rPr lang="zh-CN" altLang="en-US" b="0" i="0" dirty="0">
                <a:solidFill>
                  <a:srgbClr val="4A90E2"/>
                </a:solidFill>
                <a:effectLst/>
                <a:latin typeface="Arial" panose="020B0604020202090204" pitchFamily="34" charset="0"/>
              </a:rPr>
              <a:t>截至</a:t>
            </a:r>
            <a:r>
              <a:rPr lang="en-US" altLang="zh-CN" b="0" i="0" dirty="0">
                <a:solidFill>
                  <a:srgbClr val="4A90E2"/>
                </a:solidFill>
                <a:effectLst/>
                <a:latin typeface="Arial" panose="020B0604020202090204" pitchFamily="34" charset="0"/>
              </a:rPr>
              <a:t>2021</a:t>
            </a:r>
            <a:r>
              <a:rPr lang="zh-CN" altLang="en-US" b="0" i="0" dirty="0">
                <a:solidFill>
                  <a:srgbClr val="4A90E2"/>
                </a:solidFill>
                <a:effectLst/>
                <a:latin typeface="Arial" panose="020B0604020202090204" pitchFamily="34" charset="0"/>
              </a:rPr>
              <a:t>年</a:t>
            </a:r>
            <a:r>
              <a:rPr lang="en-US" altLang="zh-CN" b="0" i="0" dirty="0">
                <a:solidFill>
                  <a:srgbClr val="4A90E2"/>
                </a:solidFill>
                <a:effectLst/>
                <a:latin typeface="Arial" panose="020B0604020202090204" pitchFamily="34" charset="0"/>
              </a:rPr>
              <a:t>2</a:t>
            </a:r>
            <a:r>
              <a:rPr lang="zh-CN" altLang="en-US" b="0" i="0" dirty="0">
                <a:solidFill>
                  <a:srgbClr val="4A90E2"/>
                </a:solidFill>
                <a:effectLst/>
                <a:latin typeface="Arial" panose="020B0604020202090204" pitchFamily="34" charset="0"/>
              </a:rPr>
              <a:t>月，超过</a:t>
            </a:r>
            <a:r>
              <a:rPr lang="en-US" altLang="zh-CN" b="0" i="0" dirty="0">
                <a:solidFill>
                  <a:srgbClr val="4A90E2"/>
                </a:solidFill>
                <a:effectLst/>
                <a:latin typeface="Arial" panose="020B0604020202090204" pitchFamily="34" charset="0"/>
              </a:rPr>
              <a:t>250</a:t>
            </a:r>
            <a:r>
              <a:rPr lang="zh-CN" altLang="en-US" b="0" i="0" dirty="0">
                <a:solidFill>
                  <a:srgbClr val="4A90E2"/>
                </a:solidFill>
                <a:effectLst/>
                <a:latin typeface="Arial" panose="020B0604020202090204" pitchFamily="34" charset="0"/>
              </a:rPr>
              <a:t>家公司成为</a:t>
            </a:r>
            <a:r>
              <a:rPr lang="en-US" altLang="zh-CN" b="0" i="0" dirty="0">
                <a:solidFill>
                  <a:srgbClr val="4A90E2"/>
                </a:solidFill>
                <a:effectLst/>
                <a:latin typeface="Arial" panose="020B0604020202090204" pitchFamily="34" charset="0"/>
              </a:rPr>
              <a:t>FIDO</a:t>
            </a:r>
            <a:r>
              <a:rPr lang="zh-CN" altLang="en-US" b="0" i="0" dirty="0">
                <a:solidFill>
                  <a:srgbClr val="4A90E2"/>
                </a:solidFill>
                <a:effectLst/>
                <a:latin typeface="Arial" panose="020B0604020202090204" pitchFamily="34" charset="0"/>
              </a:rPr>
              <a:t>联盟的成员，市场上有超过</a:t>
            </a:r>
            <a:r>
              <a:rPr lang="en-US" altLang="zh-CN" b="0" i="0" dirty="0">
                <a:solidFill>
                  <a:srgbClr val="4A90E2"/>
                </a:solidFill>
                <a:effectLst/>
                <a:latin typeface="Arial" panose="020B0604020202090204" pitchFamily="34" charset="0"/>
              </a:rPr>
              <a:t>700</a:t>
            </a:r>
            <a:r>
              <a:rPr lang="zh-CN" altLang="en-US" b="0" i="0" dirty="0">
                <a:solidFill>
                  <a:srgbClr val="4A90E2"/>
                </a:solidFill>
                <a:effectLst/>
                <a:latin typeface="Arial" panose="020B0604020202090204" pitchFamily="34" charset="0"/>
              </a:rPr>
              <a:t>种经过</a:t>
            </a:r>
            <a:r>
              <a:rPr lang="en-US" altLang="zh-CN" b="0" i="0" dirty="0">
                <a:solidFill>
                  <a:srgbClr val="4A90E2"/>
                </a:solidFill>
                <a:effectLst/>
                <a:latin typeface="Arial" panose="020B0604020202090204" pitchFamily="34" charset="0"/>
              </a:rPr>
              <a:t>FIDO</a:t>
            </a:r>
            <a:r>
              <a:rPr lang="zh-CN" altLang="en-US" b="0" i="0" dirty="0">
                <a:solidFill>
                  <a:srgbClr val="4A90E2"/>
                </a:solidFill>
                <a:effectLst/>
                <a:latin typeface="Arial" panose="020B0604020202090204" pitchFamily="34" charset="0"/>
              </a:rPr>
              <a:t>认证的产品。</a:t>
            </a:r>
            <a:endParaRPr lang="en-US" altLang="zh-CN" b="0" i="0" dirty="0">
              <a:solidFill>
                <a:srgbClr val="4A90E2"/>
              </a:solidFill>
              <a:effectLst/>
              <a:latin typeface="Arial" panose="020B0604020202090204" pitchFamily="34" charset="0"/>
            </a:endParaRPr>
          </a:p>
          <a:p>
            <a:endParaRPr lang="en-US" altLang="zh-CN" b="0" i="0" dirty="0">
              <a:solidFill>
                <a:srgbClr val="4A90E2"/>
              </a:solidFill>
              <a:effectLst/>
              <a:latin typeface="Arial" panose="020B0604020202090204" pitchFamily="34" charset="0"/>
            </a:endParaRPr>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A90E2"/>
                </a:solidFill>
                <a:effectLst/>
                <a:latin typeface="Arial" panose="020B0604020202090204" pitchFamily="34" charset="0"/>
              </a:rPr>
              <a:t>FIDO</a:t>
            </a:r>
            <a:r>
              <a:rPr lang="zh-CN" altLang="en-US" b="0" i="0" dirty="0">
                <a:solidFill>
                  <a:srgbClr val="4A90E2"/>
                </a:solidFill>
                <a:effectLst/>
                <a:latin typeface="Arial" panose="020B0604020202090204" pitchFamily="34" charset="0"/>
              </a:rPr>
              <a:t>包括两种主要的认证协议，一个叫做双因子认证协议，它除了密码之外，提供了第二因子认证方式，比如我们有时会用到的</a:t>
            </a:r>
            <a:r>
              <a:rPr lang="en-US" altLang="zh-CN" b="0" i="0" dirty="0">
                <a:solidFill>
                  <a:srgbClr val="4A90E2"/>
                </a:solidFill>
                <a:effectLst/>
                <a:latin typeface="Arial" panose="020B0604020202090204" pitchFamily="34" charset="0"/>
              </a:rPr>
              <a:t>U</a:t>
            </a:r>
            <a:r>
              <a:rPr lang="zh-CN" altLang="en-US" b="0" i="0" dirty="0">
                <a:solidFill>
                  <a:srgbClr val="4A90E2"/>
                </a:solidFill>
                <a:effectLst/>
                <a:latin typeface="Arial" panose="020B0604020202090204" pitchFamily="34" charset="0"/>
              </a:rPr>
              <a:t>盾。</a:t>
            </a:r>
            <a:endParaRPr lang="en-US" altLang="zh-CN" b="0" i="0" dirty="0">
              <a:solidFill>
                <a:srgbClr val="4A90E2"/>
              </a:solidFill>
              <a:effectLst/>
              <a:latin typeface="Arial" panose="020B0604020202090204" pitchFamily="34" charset="0"/>
            </a:endParaRPr>
          </a:p>
          <a:p>
            <a:r>
              <a:rPr lang="zh-CN" altLang="en-US" b="0" i="0" dirty="0">
                <a:solidFill>
                  <a:srgbClr val="4A90E2"/>
                </a:solidFill>
                <a:effectLst/>
                <a:latin typeface="Arial" panose="020B0604020202090204" pitchFamily="34" charset="0"/>
              </a:rPr>
              <a:t>还有一种叫做通用认证框架，也就是本篇论文关心的</a:t>
            </a:r>
            <a:r>
              <a:rPr lang="en-US" altLang="zh-CN" b="0" i="0" dirty="0">
                <a:solidFill>
                  <a:srgbClr val="4A90E2"/>
                </a:solidFill>
                <a:effectLst/>
                <a:latin typeface="Arial" panose="020B0604020202090204" pitchFamily="34" charset="0"/>
              </a:rPr>
              <a:t>UAF</a:t>
            </a:r>
            <a:r>
              <a:rPr lang="zh-CN" altLang="en-US" b="0" i="0" dirty="0">
                <a:solidFill>
                  <a:srgbClr val="4A90E2"/>
                </a:solidFill>
                <a:effectLst/>
                <a:latin typeface="Arial" panose="020B0604020202090204" pitchFamily="34" charset="0"/>
              </a:rPr>
              <a:t>协议。</a:t>
            </a:r>
            <a:endParaRPr lang="en-US" altLang="zh-CN" dirty="0"/>
          </a:p>
          <a:p>
            <a:endParaRPr lang="en-US" altLang="zh-CN" dirty="0"/>
          </a:p>
          <a:p>
            <a:r>
              <a:rPr lang="en-US" altLang="zh-CN" dirty="0"/>
              <a:t>UAF</a:t>
            </a:r>
            <a:r>
              <a:rPr lang="zh-CN" altLang="en-US" dirty="0"/>
              <a:t>协议希望借助生物因子技术，取代传统的密码登录方式。</a:t>
            </a:r>
            <a:endParaRPr lang="en-US" altLang="zh-CN" dirty="0"/>
          </a:p>
          <a:p>
            <a:r>
              <a:rPr lang="zh-CN" altLang="en-US" dirty="0"/>
              <a:t>使用</a:t>
            </a:r>
            <a:r>
              <a:rPr lang="en-US" altLang="zh-CN" dirty="0"/>
              <a:t>UAF</a:t>
            </a:r>
            <a:r>
              <a:rPr lang="zh-CN" altLang="en-US" dirty="0"/>
              <a:t>协议后，用户只需要验证指纹，就可以登录到依赖方。</a:t>
            </a:r>
            <a:endParaRPr lang="en-US" altLang="zh-CN" dirty="0"/>
          </a:p>
          <a:p>
            <a:r>
              <a:rPr lang="zh-CN" altLang="en-US" dirty="0"/>
              <a:t>目前，</a:t>
            </a:r>
            <a:r>
              <a:rPr lang="en-US" altLang="zh-CN" dirty="0"/>
              <a:t>PayPal</a:t>
            </a:r>
            <a:r>
              <a:rPr lang="zh-CN" altLang="en-US" dirty="0"/>
              <a:t>、</a:t>
            </a:r>
            <a:r>
              <a:rPr lang="en-US" altLang="zh-CN" dirty="0" err="1"/>
              <a:t>facebook</a:t>
            </a:r>
            <a:r>
              <a:rPr lang="zh-CN" altLang="en-US" dirty="0"/>
              <a:t>，亚马逊等多个</a:t>
            </a:r>
            <a:r>
              <a:rPr lang="en-US" altLang="zh-CN" dirty="0"/>
              <a:t>APP</a:t>
            </a:r>
            <a:r>
              <a:rPr lang="zh-CN" altLang="en-US" dirty="0"/>
              <a:t>都支持</a:t>
            </a:r>
            <a:r>
              <a:rPr lang="en-US" altLang="zh-CN" dirty="0"/>
              <a:t>UAF</a:t>
            </a:r>
            <a:r>
              <a:rPr lang="zh-CN" altLang="en-US" dirty="0"/>
              <a:t>协议进行登录。</a:t>
            </a:r>
            <a:endParaRPr lang="en-US" altLang="zh-CN" dirty="0"/>
          </a:p>
          <a:p>
            <a:r>
              <a:rPr lang="zh-CN" altLang="en-US" dirty="0"/>
              <a:t>包括我们现在手中的大多数手机也包含</a:t>
            </a:r>
            <a:r>
              <a:rPr lang="en-US" altLang="zh-CN" dirty="0"/>
              <a:t>FIDO</a:t>
            </a:r>
            <a:r>
              <a:rPr lang="zh-CN" altLang="en-US" dirty="0"/>
              <a:t>组件，支持</a:t>
            </a:r>
            <a:r>
              <a:rPr lang="en-US" altLang="zh-CN" dirty="0"/>
              <a:t>UAF</a:t>
            </a:r>
            <a:r>
              <a:rPr lang="zh-CN" altLang="en-US" dirty="0"/>
              <a:t>协议验证。</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UAF</a:t>
            </a:r>
            <a:r>
              <a:rPr lang="zh-CN" altLang="en-US" dirty="0"/>
              <a:t>协议分为注册和认证两个步骤。</a:t>
            </a:r>
            <a:endParaRPr lang="en-US" altLang="zh-CN" dirty="0"/>
          </a:p>
          <a:p>
            <a:endParaRPr lang="en-US" altLang="zh-CN" dirty="0"/>
          </a:p>
          <a:p>
            <a:r>
              <a:rPr lang="zh-CN" altLang="en-US" dirty="0"/>
              <a:t>在注册阶段，用户首先使用传统的密码方式登录到依赖方，例如银行网站。</a:t>
            </a:r>
            <a:endParaRPr lang="en-US" altLang="zh-CN" dirty="0"/>
          </a:p>
          <a:p>
            <a:r>
              <a:rPr lang="zh-CN" altLang="en-US" dirty="0"/>
              <a:t>用户的设备中包含一个可信的认证器，它能够记录用户的指纹，并生成专属于用户账户的认证签名密钥，认证器会使用内置的鉴证密钥签名生成的认证密钥的公钥部分，并发送给依赖方，依赖方会将该公钥与用户的账户进行关联，并与认证器建立信任关系。</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在随后的认证过程中，用户只需要在认证器上通过指纹验证自己的身份，随后认证器和依赖方会运行一个挑战</a:t>
            </a:r>
            <a:r>
              <a:rPr lang="en-US" altLang="zh-CN" dirty="0"/>
              <a:t>-</a:t>
            </a:r>
            <a:r>
              <a:rPr lang="zh-CN" altLang="en-US" dirty="0"/>
              <a:t>响应协议，通过注册阶段生成的认证签名私钥对响应签名，来验证自己的身份。</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和其他安全协议一样，</a:t>
            </a:r>
            <a:r>
              <a:rPr lang="en-US" altLang="zh-CN" dirty="0"/>
              <a:t>UAF</a:t>
            </a:r>
            <a:r>
              <a:rPr lang="zh-CN" altLang="en-US" dirty="0"/>
              <a:t>协议也会遭受到攻击。</a:t>
            </a:r>
            <a:endParaRPr lang="en-US" altLang="zh-CN" dirty="0"/>
          </a:p>
          <a:p>
            <a:r>
              <a:rPr lang="zh-CN" altLang="en-US" dirty="0"/>
              <a:t>在现有的人工分析论文中，已经发现了一些</a:t>
            </a:r>
            <a:r>
              <a:rPr lang="en-US" altLang="zh-CN" dirty="0"/>
              <a:t>UAF</a:t>
            </a:r>
            <a:r>
              <a:rPr lang="zh-CN" altLang="en-US" dirty="0"/>
              <a:t>协议的漏洞和攻击方式。</a:t>
            </a:r>
            <a:endParaRPr lang="en-US" altLang="zh-CN" dirty="0"/>
          </a:p>
          <a:p>
            <a:r>
              <a:rPr lang="zh-CN" altLang="en-US" dirty="0"/>
              <a:t>但是这些分析缺乏系统性的、形式化的验证基础。</a:t>
            </a:r>
            <a:endParaRPr lang="en-US" altLang="zh-CN" dirty="0"/>
          </a:p>
          <a:p>
            <a:r>
              <a:rPr lang="zh-CN" altLang="en-US" dirty="0"/>
              <a:t>因此，我们采用形式化的分析方法对</a:t>
            </a:r>
            <a:r>
              <a:rPr lang="en-US" altLang="zh-CN" dirty="0"/>
              <a:t>UAF</a:t>
            </a:r>
            <a:r>
              <a:rPr lang="zh-CN" altLang="en-US" dirty="0"/>
              <a:t>协议进行分析。</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然而，对</a:t>
            </a:r>
            <a:r>
              <a:rPr lang="en-US" altLang="zh-CN" dirty="0"/>
              <a:t>UAF</a:t>
            </a:r>
            <a:r>
              <a:rPr lang="zh-CN" altLang="en-US" dirty="0"/>
              <a:t>协议进行形式化分析是十分困难的。</a:t>
            </a:r>
            <a:endParaRPr lang="en-US" altLang="zh-CN" dirty="0"/>
          </a:p>
          <a:p>
            <a:r>
              <a:rPr lang="zh-CN" altLang="en-US" dirty="0"/>
              <a:t>首先，</a:t>
            </a:r>
            <a:r>
              <a:rPr lang="en-US" altLang="zh-CN" dirty="0"/>
              <a:t>UAF</a:t>
            </a:r>
            <a:r>
              <a:rPr lang="zh-CN" altLang="en-US" dirty="0"/>
              <a:t>协议的描述需要从</a:t>
            </a:r>
            <a:r>
              <a:rPr lang="en-US" altLang="zh-CN" dirty="0"/>
              <a:t>19</a:t>
            </a:r>
            <a:r>
              <a:rPr lang="zh-CN" altLang="en-US" dirty="0"/>
              <a:t>个文档的</a:t>
            </a:r>
            <a:r>
              <a:rPr lang="en-US" altLang="zh-CN" dirty="0"/>
              <a:t>500</a:t>
            </a:r>
            <a:r>
              <a:rPr lang="zh-CN" altLang="en-US" dirty="0"/>
              <a:t>页中进行提取。</a:t>
            </a:r>
            <a:endParaRPr lang="en-US" altLang="zh-CN" dirty="0"/>
          </a:p>
          <a:p>
            <a:r>
              <a:rPr lang="zh-CN" altLang="en-US" dirty="0"/>
              <a:t>很多安全假设和安全目标的表述并不清晰，需要花很多时间去整理并将他们提取出来。</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其次，虽然</a:t>
            </a:r>
            <a:r>
              <a:rPr lang="en-US" altLang="zh-CN" dirty="0"/>
              <a:t>UAF</a:t>
            </a:r>
            <a:r>
              <a:rPr lang="zh-CN" altLang="en-US" dirty="0"/>
              <a:t>协议只包括两个阶段，但是</a:t>
            </a:r>
            <a:r>
              <a:rPr lang="en-US" altLang="zh-CN" dirty="0"/>
              <a:t>UAF</a:t>
            </a:r>
            <a:r>
              <a:rPr lang="zh-CN" altLang="en-US" dirty="0"/>
              <a:t>协议中使用的不同类型的认证器会影响协议的具体操作，例如左图是绑定认证器，认证器是内置在设备中的。</a:t>
            </a:r>
            <a:endParaRPr lang="en-US" altLang="zh-CN" dirty="0"/>
          </a:p>
          <a:p>
            <a:r>
              <a:rPr lang="zh-CN" altLang="en-US" dirty="0"/>
              <a:t>右图是漫游认证器，他像令牌一样可以便携使用。</a:t>
            </a:r>
            <a:endParaRPr lang="en-US" altLang="zh-CN" dirty="0"/>
          </a:p>
          <a:p>
            <a:r>
              <a:rPr lang="zh-CN" altLang="en-US" dirty="0"/>
              <a:t>这两种认证器对应的协议流程不完全相同。</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此外，不同的认证场景协议的会话也不同，例如首次登录系统是一个协议版本；已经登录过，需要再次进行身份鉴别，比如交易确认时，协议又是另一个版本。</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另外，和很多常见的安全协议不同，为了实现</a:t>
            </a:r>
            <a:r>
              <a:rPr lang="en-US" altLang="zh-CN" dirty="0"/>
              <a:t>UAF</a:t>
            </a:r>
            <a:r>
              <a:rPr lang="zh-CN" altLang="en-US" dirty="0"/>
              <a:t>协议的目标，设备中需要增加额外的</a:t>
            </a:r>
            <a:r>
              <a:rPr lang="en-US" altLang="zh-CN" dirty="0"/>
              <a:t>UAF</a:t>
            </a:r>
            <a:r>
              <a:rPr lang="zh-CN" altLang="en-US" dirty="0"/>
              <a:t>实体，例如认证器、</a:t>
            </a:r>
            <a:r>
              <a:rPr lang="en-US" altLang="zh-CN" dirty="0"/>
              <a:t>ASM</a:t>
            </a:r>
            <a:r>
              <a:rPr lang="zh-CN" altLang="en-US" dirty="0"/>
              <a:t>以及</a:t>
            </a:r>
            <a:r>
              <a:rPr lang="en-US" altLang="zh-CN" dirty="0"/>
              <a:t>UAF</a:t>
            </a:r>
            <a:r>
              <a:rPr lang="zh-CN" altLang="en-US" dirty="0"/>
              <a:t>客户端等。</a:t>
            </a:r>
            <a:endParaRPr lang="en-US" altLang="zh-CN" dirty="0"/>
          </a:p>
          <a:p>
            <a:r>
              <a:rPr lang="zh-CN" altLang="en-US" dirty="0"/>
              <a:t>这增加了协议的复杂度。</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最后，一个很重要的地方在于，</a:t>
            </a:r>
            <a:r>
              <a:rPr lang="en-US" altLang="zh-CN" dirty="0"/>
              <a:t>UAF</a:t>
            </a:r>
            <a:r>
              <a:rPr lang="zh-CN" altLang="en-US" dirty="0"/>
              <a:t>协议的运行环境不同于传统的协议，它并不符合</a:t>
            </a:r>
            <a:r>
              <a:rPr lang="en-US" altLang="zh-CN" dirty="0"/>
              <a:t>DY</a:t>
            </a:r>
            <a:r>
              <a:rPr lang="zh-CN" altLang="en-US" dirty="0"/>
              <a:t>模型。</a:t>
            </a:r>
            <a:endParaRPr lang="en-US" altLang="zh-CN" dirty="0"/>
          </a:p>
          <a:p>
            <a:r>
              <a:rPr lang="zh-CN" altLang="en-US" dirty="0"/>
              <a:t>一般的安全协议常用在公共网络，这时我们假设攻击者能。。。。。。。</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而我们知道</a:t>
            </a:r>
            <a:r>
              <a:rPr lang="en-US" altLang="zh-CN" dirty="0"/>
              <a:t>UAF</a:t>
            </a:r>
            <a:r>
              <a:rPr lang="zh-CN" altLang="en-US" dirty="0"/>
              <a:t>协议中，客户端和服务器之间的通信由</a:t>
            </a:r>
            <a:r>
              <a:rPr lang="en-US" altLang="zh-CN" dirty="0"/>
              <a:t>TLS</a:t>
            </a:r>
            <a:r>
              <a:rPr lang="zh-CN" altLang="en-US" dirty="0"/>
              <a:t>协议保护，其他实体间的交互都在设备内部，在一定程度上受到操作系统的保护。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这就时建模变得十分困难，因为我们无法确定运行环境能够提供什么样的保护。</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例如，</a:t>
            </a:r>
            <a:r>
              <a:rPr lang="en-US" altLang="zh-CN" dirty="0"/>
              <a:t>UAF</a:t>
            </a:r>
            <a:r>
              <a:rPr lang="zh-CN" altLang="en-US" dirty="0"/>
              <a:t>协议中的用户代理一般是用户层的软件，</a:t>
            </a:r>
            <a:r>
              <a:rPr lang="en-US" altLang="zh-CN" dirty="0"/>
              <a:t>UAF</a:t>
            </a:r>
            <a:r>
              <a:rPr lang="zh-CN" altLang="en-US" dirty="0"/>
              <a:t>客户端一般是用户层软件或系统服务，</a:t>
            </a:r>
            <a:r>
              <a:rPr lang="en-US" altLang="zh-CN" dirty="0"/>
              <a:t>ASM</a:t>
            </a:r>
            <a:r>
              <a:rPr lang="zh-CN" altLang="en-US" dirty="0"/>
              <a:t>也可能是用户层软件或系统服务，而认证器可能是硬件，也可能是运行在可信执行环境下的软件，也可能只是一个用户层的软件。</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运行环境对于这些不同层级的软件能够提供什么样的保护并不确定，就引发了一个问题，到底应该分析什么样的场景。</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所以，为了能够对协议进行分析，我们把目光从协议是否安全，转变为协议在什么场景下安全。</a:t>
            </a:r>
            <a:endParaRPr lang="en-US" altLang="zh-CN" dirty="0"/>
          </a:p>
          <a:p>
            <a:r>
              <a:rPr lang="zh-CN" altLang="en-US" dirty="0"/>
              <a:t>这也就引出了最小化安全假设的算法。</a:t>
            </a:r>
            <a:endParaRPr lang="en-US" altLang="zh-CN" dirty="0"/>
          </a:p>
          <a:p>
            <a:endParaRPr lang="en-US" altLang="zh-CN" dirty="0"/>
          </a:p>
          <a:p>
            <a:r>
              <a:rPr lang="zh-CN" altLang="en-US" dirty="0"/>
              <a:t>这种算法不去分析协议在某一特定场景下是否安全，而是去寻找使协议满足安全目标的最小条件，也就是说，在什么前提条件下，协议就一定能满足安全目标。</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为了寻找最小化安全假设，我们选取了一系列可能发生变化的安全假设，例如，认证私钥未丢失，就是一条可能发生的安全，再比如，设备中不存在恶意的认证器，也是一条安全假设。</a:t>
            </a:r>
            <a:endParaRPr lang="en-US" altLang="zh-CN" dirty="0"/>
          </a:p>
          <a:p>
            <a:endParaRPr lang="en-US" altLang="zh-CN" dirty="0"/>
          </a:p>
          <a:p>
            <a:r>
              <a:rPr lang="zh-CN" altLang="en-US" dirty="0"/>
              <a:t>。。。</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我们的形式分析过程主要包含形式化翻译、形式化建模、以及修改模型，寻找最小化安全假设几个步骤。</a:t>
            </a:r>
            <a:endParaRPr lang="en-US" altLang="zh-CN" dirty="0"/>
          </a:p>
          <a:p>
            <a:r>
              <a:rPr lang="zh-CN" altLang="en-US" dirty="0"/>
              <a:t>首先，我们需要将自然语言描述下的</a:t>
            </a:r>
            <a:r>
              <a:rPr lang="en-US" altLang="zh-CN" dirty="0"/>
              <a:t>UAF</a:t>
            </a:r>
            <a:r>
              <a:rPr lang="zh-CN" altLang="en-US" dirty="0"/>
              <a:t>协议翻译为精确的、形式化的描述。</a:t>
            </a:r>
            <a:endParaRPr lang="en-US" altLang="zh-CN" dirty="0"/>
          </a:p>
          <a:p>
            <a:r>
              <a:rPr lang="zh-CN" altLang="en-US" dirty="0"/>
              <a:t>其次，我们利用</a:t>
            </a:r>
            <a:r>
              <a:rPr lang="en-US" altLang="zh-CN" dirty="0"/>
              <a:t>ProVerif</a:t>
            </a:r>
            <a:r>
              <a:rPr lang="zh-CN" altLang="en-US" dirty="0"/>
              <a:t>支持的应用</a:t>
            </a:r>
            <a:r>
              <a:rPr lang="en-US" altLang="zh-CN" dirty="0"/>
              <a:t>pi</a:t>
            </a:r>
            <a:r>
              <a:rPr lang="zh-CN" altLang="en-US" dirty="0"/>
              <a:t>演算，将形式化描述转换为</a:t>
            </a:r>
            <a:r>
              <a:rPr lang="en-US" altLang="zh-CN" dirty="0"/>
              <a:t>ProVerif</a:t>
            </a:r>
            <a:r>
              <a:rPr lang="zh-CN" altLang="en-US" dirty="0"/>
              <a:t>模型。</a:t>
            </a:r>
            <a:endParaRPr lang="en-US" altLang="zh-CN" dirty="0"/>
          </a:p>
          <a:p>
            <a:r>
              <a:rPr lang="zh-CN" altLang="en-US" dirty="0"/>
              <a:t>该模型就可以被直接导入到工具中进行分析。</a:t>
            </a:r>
            <a:endParaRPr lang="en-US" altLang="zh-CN" dirty="0"/>
          </a:p>
          <a:p>
            <a:r>
              <a:rPr lang="zh-CN" altLang="en-US" dirty="0"/>
              <a:t>但是，为了寻找协议的最小化安全假设，我们开发了</a:t>
            </a:r>
            <a:r>
              <a:rPr lang="en-US" altLang="zh-CN" dirty="0"/>
              <a:t>UAFVerif</a:t>
            </a:r>
            <a:r>
              <a:rPr lang="zh-CN" altLang="en-US" dirty="0"/>
              <a:t>工具，它以</a:t>
            </a:r>
            <a:r>
              <a:rPr lang="en-US" altLang="zh-CN" dirty="0"/>
              <a:t>ProVerif</a:t>
            </a:r>
            <a:r>
              <a:rPr lang="zh-CN" altLang="en-US" dirty="0"/>
              <a:t>工具为后端，能够自动修改已经建立好的模型，使其能够遍历</a:t>
            </a:r>
            <a:r>
              <a:rPr lang="en-US" altLang="zh-CN" dirty="0"/>
              <a:t>UAF</a:t>
            </a:r>
            <a:r>
              <a:rPr lang="zh-CN" altLang="en-US" dirty="0"/>
              <a:t>可能运行在的三十多万个应用场景，并自动导入到</a:t>
            </a:r>
            <a:r>
              <a:rPr lang="en-US" altLang="zh-CN" dirty="0"/>
              <a:t>ProVerif</a:t>
            </a:r>
            <a:r>
              <a:rPr lang="zh-CN" altLang="en-US" dirty="0"/>
              <a:t>中，进行记录，并选取最小化假设。</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首先是形式化描述部分。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我们将</a:t>
            </a:r>
            <a:r>
              <a:rPr lang="en-US" altLang="zh-CN" dirty="0"/>
              <a:t>UAF</a:t>
            </a:r>
            <a:r>
              <a:rPr lang="zh-CN" altLang="en-US" dirty="0"/>
              <a:t>协议的安全目标拆分为三类，分别是机密性目标、认证性目标和隐私性目标。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私钥、交易信息等应当保证机密性。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在认证性方面，我们参考了</a:t>
            </a:r>
            <a:r>
              <a:rPr lang="en-US" altLang="zh-CN" dirty="0"/>
              <a:t>Lowe</a:t>
            </a:r>
            <a:r>
              <a:rPr lang="zh-CN" altLang="en-US" dirty="0"/>
              <a:t>提出的认证性分类标准，他可以将认证性目标分类、分级地用精确的语言进行描述，这些描述可以直接构成</a:t>
            </a:r>
            <a:r>
              <a:rPr lang="en-US" altLang="zh-CN" dirty="0"/>
              <a:t>ProVerif</a:t>
            </a:r>
            <a:r>
              <a:rPr lang="zh-CN" altLang="en-US" dirty="0"/>
              <a:t>模型下的安全目标。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在隐私性方面，我们对不可链接性进行了描述，及两个恶意的依赖方，无法通过相互勾结来将会话关联到同一用户。</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在密码算法方面，我们假设密码算法都是安全的。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在数据保护能力方面，我们首先规定，身份标识等信息攻击者是已知的。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私钥等其他重要的字段，攻击者是可能知道的，之所以说是可能知道，是因为攻击者已知的不同的字段，都能对应到一种特定的应用场景，通过最小化假设分析，就可以知道，哪些重要的字段是一定不能泄露给攻击者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在信道与实体方面，正如前面所说，是不满足</a:t>
            </a:r>
            <a:r>
              <a:rPr lang="en-US" altLang="zh-CN" dirty="0"/>
              <a:t>DY</a:t>
            </a:r>
            <a:r>
              <a:rPr lang="zh-CN" altLang="en-US" dirty="0"/>
              <a:t>模型的。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为此我们提出了一种设备内部的通信信道模型。</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在这种模型下，我们假设操作系统能够保证诚实实体之间已经建立起的信道是安全的，攻击者不能拦截这些信道上的消息。</a:t>
            </a:r>
            <a:endParaRPr lang="en-US" altLang="zh-CN" dirty="0"/>
          </a:p>
          <a:p>
            <a:r>
              <a:rPr lang="zh-CN" altLang="en-US" dirty="0"/>
              <a:t>但是，因为用户可能下载恶意软件，攻击者仍然可能可以作为合法实体参与协议，并与诚实实体通信。</a:t>
            </a:r>
            <a:endParaRPr lang="en-US" altLang="zh-CN" dirty="0"/>
          </a:p>
          <a:p>
            <a:r>
              <a:rPr lang="zh-CN" altLang="en-US" dirty="0"/>
              <a:t>这里还要用可能，仍然是因为存在多种应用场景，以</a:t>
            </a:r>
            <a:r>
              <a:rPr lang="en-US" altLang="zh-CN" dirty="0"/>
              <a:t>UAF</a:t>
            </a:r>
            <a:r>
              <a:rPr lang="zh-CN" altLang="en-US" dirty="0"/>
              <a:t>客户端为例，就有</a:t>
            </a:r>
            <a:r>
              <a:rPr lang="en-US" altLang="zh-CN" dirty="0"/>
              <a:t>4</a:t>
            </a:r>
            <a:r>
              <a:rPr lang="zh-CN" altLang="en-US" dirty="0"/>
              <a:t>中可能的情况。</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第一种情况，恶意的实体可以扮演</a:t>
            </a:r>
            <a:r>
              <a:rPr lang="en-US" altLang="zh-CN" dirty="0"/>
              <a:t>UAF</a:t>
            </a:r>
            <a:r>
              <a:rPr lang="zh-CN" altLang="en-US" dirty="0"/>
              <a:t>客户端，同时和</a:t>
            </a:r>
            <a:r>
              <a:rPr lang="en-US" altLang="zh-CN" dirty="0"/>
              <a:t>ASM</a:t>
            </a:r>
            <a:r>
              <a:rPr lang="zh-CN" altLang="en-US" dirty="0"/>
              <a:t>以及用户代理通信。</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第二种情况，恶意实体只能与用户代理通信，不能与</a:t>
            </a:r>
            <a:r>
              <a:rPr lang="en-US" altLang="zh-CN" dirty="0"/>
              <a:t>UAF</a:t>
            </a:r>
            <a:r>
              <a:rPr lang="zh-CN" altLang="en-US" dirty="0"/>
              <a:t>客户端通信。</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第三种情况，只能与</a:t>
            </a:r>
            <a:r>
              <a:rPr lang="en-US" altLang="zh-CN" dirty="0"/>
              <a:t>ASM</a:t>
            </a:r>
            <a:r>
              <a:rPr lang="zh-CN" altLang="en-US" dirty="0"/>
              <a:t>通信</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第四种情况，攻击者无法作为</a:t>
            </a:r>
            <a:r>
              <a:rPr lang="en-US" altLang="zh-CN" dirty="0"/>
              <a:t>UAF</a:t>
            </a:r>
            <a:r>
              <a:rPr lang="zh-CN" altLang="en-US" dirty="0"/>
              <a:t>客户端与</a:t>
            </a:r>
            <a:r>
              <a:rPr lang="en-US" altLang="zh-CN" dirty="0"/>
              <a:t>ASM</a:t>
            </a:r>
            <a:r>
              <a:rPr lang="zh-CN" altLang="en-US" dirty="0"/>
              <a:t>或者用户代理通信。</a:t>
            </a:r>
            <a:endParaRPr lang="en-US" altLang="zh-CN" dirty="0"/>
          </a:p>
          <a:p>
            <a:r>
              <a:rPr lang="zh-CN" altLang="en-US" dirty="0"/>
              <a:t>除了这个例子外，每个实体都对应着这样的四种可能，组合起来就有成千上万种应用场景了。</a:t>
            </a:r>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完成对</a:t>
            </a:r>
            <a:r>
              <a:rPr lang="en-US" altLang="zh-CN" dirty="0"/>
              <a:t>UAF</a:t>
            </a:r>
            <a:r>
              <a:rPr lang="zh-CN" altLang="en-US" dirty="0"/>
              <a:t>协议的形式化描述后，就要建立</a:t>
            </a:r>
            <a:r>
              <a:rPr lang="en-US" altLang="zh-CN" dirty="0"/>
              <a:t>ProVerif</a:t>
            </a:r>
            <a:r>
              <a:rPr lang="zh-CN" altLang="en-US" dirty="0"/>
              <a:t>形式化模型。</a:t>
            </a:r>
            <a:endParaRPr lang="en-US" altLang="zh-CN" dirty="0"/>
          </a:p>
          <a:p>
            <a:r>
              <a:rPr lang="zh-CN" altLang="en-US" dirty="0"/>
              <a:t>协议的流程需要</a:t>
            </a:r>
            <a:r>
              <a:rPr lang="en-US" altLang="zh-CN" dirty="0"/>
              <a:t>900</a:t>
            </a:r>
            <a:r>
              <a:rPr lang="zh-CN" altLang="en-US" dirty="0"/>
              <a:t>行的</a:t>
            </a:r>
            <a:r>
              <a:rPr lang="en-US" altLang="zh-CN" dirty="0"/>
              <a:t>ProVerif</a:t>
            </a:r>
            <a:r>
              <a:rPr lang="zh-CN" altLang="en-US" dirty="0"/>
              <a:t>代码，它可以测试无限数量的协议会话和无限数量的实体并行运行，并支持不同的应用场景分析。</a:t>
            </a:r>
            <a:endParaRPr lang="en-US" altLang="zh-CN" dirty="0"/>
          </a:p>
          <a:p>
            <a:endParaRPr lang="en-US" altLang="zh-CN" dirty="0"/>
          </a:p>
          <a:p>
            <a:r>
              <a:rPr lang="zh-CN" altLang="en-US" dirty="0"/>
              <a:t>我们成功对刚刚提到的设备内部通信信道进行建模，该方法得到了</a:t>
            </a:r>
            <a:r>
              <a:rPr lang="en-US" altLang="zh-CN" dirty="0"/>
              <a:t>ProVerif</a:t>
            </a:r>
            <a:r>
              <a:rPr lang="zh-CN" altLang="en-US" dirty="0"/>
              <a:t>工具开发者的认可。</a:t>
            </a:r>
            <a:endParaRPr lang="en-US" altLang="zh-CN" dirty="0"/>
          </a:p>
          <a:p>
            <a:r>
              <a:rPr lang="zh-CN" altLang="en-US" dirty="0"/>
              <a:t>此外，我们还发现</a:t>
            </a:r>
            <a:r>
              <a:rPr lang="en-US" altLang="zh-CN" dirty="0"/>
              <a:t>ProVerif 2.00</a:t>
            </a:r>
            <a:r>
              <a:rPr lang="zh-CN" altLang="en-US" dirty="0"/>
              <a:t>版本以下在我们建立的模型下，分析认证性的一个漏洞，并提出了一种解决方案，这个漏洞我们也通知了</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Blanchet</a:t>
            </a:r>
            <a:r>
              <a:rPr lang="zh-CN" altLang="en-US" dirty="0"/>
              <a:t>教授，并促进了</a:t>
            </a:r>
            <a:r>
              <a:rPr lang="en-US" altLang="zh-CN" dirty="0"/>
              <a:t>ProVerif</a:t>
            </a:r>
            <a:r>
              <a:rPr lang="zh-CN" altLang="en-US" dirty="0"/>
              <a:t>新版本的更新。</a:t>
            </a:r>
            <a:endParaRPr lang="en-US" altLang="zh-CN" dirty="0"/>
          </a:p>
          <a:p>
            <a:r>
              <a:rPr lang="zh-CN" altLang="en-US" dirty="0"/>
              <a:t>我们还成功使用观测等价性建模了不可链接性，并进行验证。</a:t>
            </a:r>
            <a:endParaRPr lang="en-US" altLang="zh-CN" dirty="0"/>
          </a:p>
          <a:p>
            <a:endParaRPr lang="en-US" altLang="zh-CN" dirty="0"/>
          </a:p>
          <a:p>
            <a:r>
              <a:rPr lang="zh-CN" altLang="en-US" dirty="0"/>
              <a:t>为了分析协议的最小化安全假设，我们开发了</a:t>
            </a:r>
            <a:r>
              <a:rPr lang="en-US" altLang="zh-CN" dirty="0"/>
              <a:t>UAFVerif</a:t>
            </a:r>
            <a:r>
              <a:rPr lang="zh-CN" altLang="en-US" dirty="0"/>
              <a:t>工具，他可以自动生成并验证</a:t>
            </a:r>
            <a:r>
              <a:rPr lang="en-US" altLang="zh-CN" dirty="0"/>
              <a:t>40</a:t>
            </a:r>
            <a:r>
              <a:rPr lang="zh-CN" altLang="en-US" dirty="0"/>
              <a:t>多万个不同安全假设下的应用场景，通过从最弱的安全假设，到最强的安全假设，它可以自动识别最小化安全假设。</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我们通过如图所示的表格来展示分析结果。</a:t>
            </a:r>
            <a:endParaRPr lang="en-US" altLang="zh-CN" dirty="0"/>
          </a:p>
          <a:p>
            <a:r>
              <a:rPr lang="zh-CN" altLang="en-US" dirty="0"/>
              <a:t>例如，在使用第一因子绑定认证器时，为了实现字段</a:t>
            </a:r>
            <a:r>
              <a:rPr lang="en-US" altLang="zh-CN" dirty="0" err="1"/>
              <a:t>ak</a:t>
            </a:r>
            <a:r>
              <a:rPr lang="zh-CN" altLang="en-US" dirty="0"/>
              <a:t>的机密性，最小化安全假设是</a:t>
            </a:r>
            <a:r>
              <a:rPr lang="en-US" altLang="zh-CN" dirty="0"/>
              <a:t>token</a:t>
            </a:r>
            <a:r>
              <a:rPr lang="zh-CN" altLang="en-US" dirty="0"/>
              <a:t>的值保证是机密的，并且环境中不存在恶意的认证器。</a:t>
            </a:r>
            <a:endParaRPr lang="en-US" altLang="zh-CN" dirty="0"/>
          </a:p>
          <a:p>
            <a:r>
              <a:rPr lang="zh-CN" altLang="en-US" dirty="0"/>
              <a:t>再比如，要保证</a:t>
            </a:r>
            <a:r>
              <a:rPr lang="en-US" altLang="zh-CN" dirty="0" err="1"/>
              <a:t>skAU</a:t>
            </a:r>
            <a:r>
              <a:rPr lang="zh-CN" altLang="en-US" dirty="0"/>
              <a:t>的机密性，最小化的安全假设有两个，要么保证认证器内部加密密钥</a:t>
            </a:r>
            <a:r>
              <a:rPr lang="en-US" altLang="zh-CN" dirty="0"/>
              <a:t>kw</a:t>
            </a:r>
            <a:r>
              <a:rPr lang="zh-CN" altLang="en-US" dirty="0"/>
              <a:t>是机密的，要么保证环境中没有恶意的</a:t>
            </a:r>
            <a:r>
              <a:rPr lang="en-US" altLang="zh-CN" dirty="0"/>
              <a:t>ASM</a:t>
            </a:r>
            <a:r>
              <a:rPr lang="zh-CN" altLang="en-US" dirty="0"/>
              <a:t>。</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基于最小化安全假设的结论，我们总结了一些发现。</a:t>
            </a:r>
            <a:endParaRPr lang="en-US" altLang="zh-CN" dirty="0"/>
          </a:p>
          <a:p>
            <a:r>
              <a:rPr lang="zh-CN" altLang="en-US" dirty="0"/>
              <a:t>当我们假设环境中存在恶意实体时，协议无法实现部分字段的机密性，并且也无法满足部分认证性目标。</a:t>
            </a:r>
            <a:endParaRPr lang="en-US" altLang="zh-CN" dirty="0"/>
          </a:p>
          <a:p>
            <a:r>
              <a:rPr lang="zh-CN" altLang="en-US" dirty="0"/>
              <a:t>例如，</a:t>
            </a:r>
            <a:r>
              <a:rPr lang="en-US" altLang="zh-CN" dirty="0"/>
              <a:t>KHAccesstoken</a:t>
            </a:r>
            <a:r>
              <a:rPr lang="zh-CN" altLang="en-US" dirty="0"/>
              <a:t>机制用于认证器验证</a:t>
            </a:r>
            <a:r>
              <a:rPr lang="en-US" altLang="zh-CN" dirty="0"/>
              <a:t>ASM</a:t>
            </a:r>
            <a:r>
              <a:rPr lang="zh-CN" altLang="en-US" dirty="0"/>
              <a:t>是否合法，但我们实际发现这一机制并不能达到这一目标，因为攻击者可以很容易地计算这个</a:t>
            </a:r>
            <a:r>
              <a:rPr lang="en-US" altLang="zh-CN" dirty="0"/>
              <a:t>token</a:t>
            </a:r>
            <a:r>
              <a:rPr lang="zh-CN" altLang="en-US" dirty="0"/>
              <a:t>的值并实现伪造</a:t>
            </a:r>
            <a:r>
              <a:rPr lang="en-US" altLang="zh-CN" dirty="0"/>
              <a:t>ASM</a:t>
            </a:r>
            <a:r>
              <a:rPr lang="zh-CN" altLang="en-US" dirty="0"/>
              <a:t>的目标。</a:t>
            </a:r>
            <a:endParaRPr lang="en-US" altLang="zh-CN" dirty="0"/>
          </a:p>
          <a:p>
            <a:endParaRPr lang="en-US" altLang="zh-CN" dirty="0"/>
          </a:p>
          <a:p>
            <a:r>
              <a:rPr lang="zh-CN" altLang="en-US" dirty="0"/>
              <a:t>此外，我们发现注册阶段比认证阶段更容易受到攻击，攻击者可以把攻击者放在注册阶段，从而控制用户的账户。</a:t>
            </a:r>
            <a:endParaRPr lang="en-US" altLang="zh-CN" dirty="0"/>
          </a:p>
          <a:p>
            <a:endParaRPr lang="en-US" altLang="zh-CN" dirty="0"/>
          </a:p>
          <a:p>
            <a:r>
              <a:rPr lang="zh-CN" altLang="en-US" dirty="0"/>
              <a:t>好消息是，</a:t>
            </a:r>
            <a:r>
              <a:rPr lang="en-US" altLang="zh-CN" dirty="0"/>
              <a:t>UAF</a:t>
            </a:r>
            <a:r>
              <a:rPr lang="zh-CN" altLang="en-US" dirty="0"/>
              <a:t>协议满足不可链接性，即使依赖方相互勾结，他们也无法确定是否有同一个用户会同时登录两个不同的依赖方。</a:t>
            </a:r>
            <a:endParaRPr lang="en-US" altLang="zh-CN" dirty="0"/>
          </a:p>
          <a:p>
            <a:r>
              <a:rPr lang="zh-CN" altLang="en-US" dirty="0"/>
              <a:t>并且</a:t>
            </a:r>
            <a:r>
              <a:rPr lang="en-US" altLang="zh-CN" dirty="0"/>
              <a:t>UAF</a:t>
            </a:r>
            <a:r>
              <a:rPr lang="zh-CN" altLang="en-US" dirty="0"/>
              <a:t>协议能够在认证阶段抵御钓鱼攻击，这比文本密码的安全性高多了。</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根据最小化安全假设结论，我们提取中四大类的攻击，这些攻击涵盖了先前发现的攻击，也包含新的攻击。</a:t>
            </a:r>
            <a:endParaRPr lang="en-US" altLang="zh-CN" dirty="0"/>
          </a:p>
          <a:p>
            <a:r>
              <a:rPr lang="zh-CN" altLang="en-US" dirty="0"/>
              <a:t>他们分别是认证器重绑定攻击、、、、</a:t>
            </a:r>
            <a:endParaRPr lang="en-US" altLang="zh-CN" dirty="0"/>
          </a:p>
          <a:p>
            <a:endParaRPr lang="en-US" altLang="zh-CN" dirty="0"/>
          </a:p>
          <a:p>
            <a:r>
              <a:rPr lang="zh-CN" altLang="en-US" dirty="0"/>
              <a:t>我们从</a:t>
            </a:r>
            <a:r>
              <a:rPr lang="en-US" altLang="zh-CN" dirty="0"/>
              <a:t>1856</a:t>
            </a:r>
            <a:r>
              <a:rPr lang="zh-CN" altLang="en-US" dirty="0"/>
              <a:t>个支付相关的</a:t>
            </a:r>
            <a:r>
              <a:rPr lang="en-US" altLang="zh-CN" dirty="0"/>
              <a:t>APP</a:t>
            </a:r>
            <a:r>
              <a:rPr lang="zh-CN" altLang="en-US" dirty="0"/>
              <a:t>中找到了</a:t>
            </a:r>
            <a:r>
              <a:rPr lang="en-US" altLang="zh-CN" dirty="0"/>
              <a:t>42</a:t>
            </a:r>
            <a:r>
              <a:rPr lang="zh-CN" altLang="en-US" dirty="0"/>
              <a:t>个使用</a:t>
            </a:r>
            <a:r>
              <a:rPr lang="en-US" altLang="zh-CN" dirty="0"/>
              <a:t>UAF</a:t>
            </a:r>
            <a:r>
              <a:rPr lang="zh-CN" altLang="en-US" dirty="0"/>
              <a:t>协议的</a:t>
            </a:r>
            <a:r>
              <a:rPr lang="en-US" altLang="zh-CN" dirty="0"/>
              <a:t>APP</a:t>
            </a:r>
            <a:r>
              <a:rPr lang="zh-CN" altLang="en-US" dirty="0"/>
              <a:t>，并将其划分为两类，以移动和包代表的硬件认证器部署方案，以及以京东金融代表的软件部署方案。</a:t>
            </a:r>
            <a:endParaRPr lang="en-US" altLang="zh-CN" dirty="0"/>
          </a:p>
          <a:p>
            <a:r>
              <a:rPr lang="zh-CN" altLang="en-US" dirty="0"/>
              <a:t>我们在这两个</a:t>
            </a:r>
            <a:r>
              <a:rPr lang="en-US" altLang="zh-CN" dirty="0"/>
              <a:t>APP</a:t>
            </a:r>
            <a:r>
              <a:rPr lang="zh-CN" altLang="en-US" dirty="0"/>
              <a:t>上都成功部署了攻击，其中一个获得了</a:t>
            </a:r>
            <a:r>
              <a:rPr lang="en-US" altLang="zh-CN" dirty="0"/>
              <a:t>CNNVD</a:t>
            </a:r>
            <a:r>
              <a:rPr lang="zh-CN" altLang="en-US" dirty="0"/>
              <a:t>中危漏洞。</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认证器重绑定攻击是在注册阶段实施的，攻击者通过这个攻击可以将用户的账户绑定到攻击者的认证器上。</a:t>
            </a:r>
            <a:endParaRPr lang="en-US" altLang="zh-CN" dirty="0"/>
          </a:p>
          <a:p>
            <a:r>
              <a:rPr lang="zh-CN" altLang="en-US" dirty="0"/>
              <a:t>想要实施这个攻击，用户需要下载一个恶意的</a:t>
            </a:r>
            <a:r>
              <a:rPr lang="en-US" altLang="zh-CN" dirty="0"/>
              <a:t>UAF</a:t>
            </a:r>
            <a:r>
              <a:rPr lang="zh-CN" altLang="en-US" dirty="0"/>
              <a:t>客户端、</a:t>
            </a:r>
            <a:r>
              <a:rPr lang="en-US" altLang="zh-CN" dirty="0"/>
              <a:t>ASM</a:t>
            </a:r>
            <a:r>
              <a:rPr lang="zh-CN" altLang="en-US" dirty="0"/>
              <a:t>或认证器。</a:t>
            </a:r>
            <a:endParaRPr lang="en-US" altLang="zh-CN" dirty="0"/>
          </a:p>
          <a:p>
            <a:endParaRPr lang="en-US" altLang="zh-CN" dirty="0"/>
          </a:p>
          <a:p>
            <a:r>
              <a:rPr lang="zh-CN" altLang="en-US" dirty="0"/>
              <a:t>如图表示在恶意软件为</a:t>
            </a:r>
            <a:r>
              <a:rPr lang="en-US" altLang="zh-CN" dirty="0"/>
              <a:t>UAF</a:t>
            </a:r>
            <a:r>
              <a:rPr lang="zh-CN" altLang="en-US" dirty="0"/>
              <a:t>客户端时的重绑定攻击。</a:t>
            </a:r>
            <a:endParaRPr lang="en-US" altLang="zh-CN" dirty="0"/>
          </a:p>
          <a:p>
            <a:r>
              <a:rPr lang="zh-CN" altLang="en-US" dirty="0"/>
              <a:t>当用户注册时，因为设备中有两个</a:t>
            </a:r>
            <a:r>
              <a:rPr lang="en-US" altLang="zh-CN" dirty="0"/>
              <a:t>UAF</a:t>
            </a:r>
            <a:r>
              <a:rPr lang="zh-CN" altLang="en-US" dirty="0"/>
              <a:t>客户端，用户或用户代理可能选择恶意的</a:t>
            </a:r>
            <a:r>
              <a:rPr lang="en-US" altLang="zh-CN" dirty="0"/>
              <a:t>UAF</a:t>
            </a:r>
            <a:r>
              <a:rPr lang="zh-CN" altLang="en-US" dirty="0"/>
              <a:t>客户端进行操作，它会将注册请求拦截，并转发到攻击者的设备上。</a:t>
            </a:r>
            <a:endParaRPr lang="en-US" altLang="zh-CN" dirty="0"/>
          </a:p>
          <a:p>
            <a:r>
              <a:rPr lang="zh-CN" altLang="en-US" dirty="0"/>
              <a:t>攻击者在攻击者设备上记录指纹，并用攻击者的认证器完成生成密钥等操作，然后将消息转发会用户设备。</a:t>
            </a:r>
            <a:endParaRPr lang="en-US" altLang="zh-CN" dirty="0"/>
          </a:p>
          <a:p>
            <a:r>
              <a:rPr lang="zh-CN" altLang="en-US" dirty="0"/>
              <a:t>这就实现了用户账户的重绑定。</a:t>
            </a:r>
            <a:endParaRPr lang="en-US" altLang="zh-CN" dirty="0"/>
          </a:p>
          <a:p>
            <a:endParaRPr lang="en-US" altLang="zh-CN" dirty="0"/>
          </a:p>
          <a:p>
            <a:r>
              <a:rPr lang="zh-CN" altLang="en-US" dirty="0"/>
              <a:t>这是实际验证过程中，触发</a:t>
            </a:r>
            <a:r>
              <a:rPr lang="en-US" altLang="zh-CN" dirty="0"/>
              <a:t>UAF</a:t>
            </a:r>
            <a:r>
              <a:rPr lang="zh-CN" altLang="en-US" dirty="0"/>
              <a:t>注册时的用户选择界面，可以看出，用户根本无法看出哪一个是正常的</a:t>
            </a:r>
            <a:r>
              <a:rPr lang="en-US" altLang="zh-CN" dirty="0"/>
              <a:t>UAF</a:t>
            </a:r>
            <a:r>
              <a:rPr lang="zh-CN" altLang="en-US" dirty="0"/>
              <a:t>客户端，而右边其实是攻击者的恶意软件，一旦选择，攻击者就能控制用户的账户。</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认证器重绑定攻击是在注册阶段实施的，攻击者通过这个攻击可以将用户的账户绑定到攻击者的认证器上。</a:t>
            </a:r>
            <a:endParaRPr lang="en-US" altLang="zh-CN" dirty="0"/>
          </a:p>
          <a:p>
            <a:r>
              <a:rPr lang="zh-CN" altLang="en-US" dirty="0"/>
              <a:t>想要实施这个攻击，用户需要下载一个恶意的</a:t>
            </a:r>
            <a:r>
              <a:rPr lang="en-US" altLang="zh-CN" dirty="0"/>
              <a:t>UAF</a:t>
            </a:r>
            <a:r>
              <a:rPr lang="zh-CN" altLang="en-US" dirty="0"/>
              <a:t>客户端、</a:t>
            </a:r>
            <a:r>
              <a:rPr lang="en-US" altLang="zh-CN" dirty="0"/>
              <a:t>ASM</a:t>
            </a:r>
            <a:r>
              <a:rPr lang="zh-CN" altLang="en-US" dirty="0"/>
              <a:t>或认证器。</a:t>
            </a:r>
            <a:endParaRPr lang="en-US" altLang="zh-CN" dirty="0"/>
          </a:p>
          <a:p>
            <a:endParaRPr lang="en-US" altLang="zh-CN" dirty="0"/>
          </a:p>
          <a:p>
            <a:r>
              <a:rPr lang="zh-CN" altLang="en-US" dirty="0"/>
              <a:t>如图表示在恶意软件为</a:t>
            </a:r>
            <a:r>
              <a:rPr lang="en-US" altLang="zh-CN" dirty="0"/>
              <a:t>UAF</a:t>
            </a:r>
            <a:r>
              <a:rPr lang="zh-CN" altLang="en-US" dirty="0"/>
              <a:t>客户端时的重绑定攻击。</a:t>
            </a:r>
            <a:endParaRPr lang="en-US" altLang="zh-CN" dirty="0"/>
          </a:p>
          <a:p>
            <a:r>
              <a:rPr lang="zh-CN" altLang="en-US" dirty="0"/>
              <a:t>当用户注册时，因为设备中有两个</a:t>
            </a:r>
            <a:r>
              <a:rPr lang="en-US" altLang="zh-CN" dirty="0"/>
              <a:t>UAF</a:t>
            </a:r>
            <a:r>
              <a:rPr lang="zh-CN" altLang="en-US" dirty="0"/>
              <a:t>客户端，用户或用户代理可能选择恶意的</a:t>
            </a:r>
            <a:r>
              <a:rPr lang="en-US" altLang="zh-CN" dirty="0"/>
              <a:t>UAF</a:t>
            </a:r>
            <a:r>
              <a:rPr lang="zh-CN" altLang="en-US" dirty="0"/>
              <a:t>客户端进行操作，它会将注册请求拦截，并转发到攻击者的设备上。</a:t>
            </a:r>
            <a:endParaRPr lang="en-US" altLang="zh-CN" dirty="0"/>
          </a:p>
          <a:p>
            <a:r>
              <a:rPr lang="zh-CN" altLang="en-US" dirty="0"/>
              <a:t>攻击者在攻击者设备上记录指纹，并用攻击者的认证器完成生成密钥等操作，然后将消息转发会用户设备。</a:t>
            </a:r>
            <a:endParaRPr lang="en-US" altLang="zh-CN" dirty="0"/>
          </a:p>
          <a:p>
            <a:r>
              <a:rPr lang="zh-CN" altLang="en-US" dirty="0"/>
              <a:t>这就实现了用户账户的重绑定。</a:t>
            </a:r>
            <a:endParaRPr lang="en-US" altLang="zh-CN" dirty="0"/>
          </a:p>
          <a:p>
            <a:endParaRPr lang="en-US" altLang="zh-CN" dirty="0"/>
          </a:p>
          <a:p>
            <a:r>
              <a:rPr lang="zh-CN" altLang="en-US" dirty="0"/>
              <a:t>这是实际验证过程中，触发</a:t>
            </a:r>
            <a:r>
              <a:rPr lang="en-US" altLang="zh-CN" dirty="0"/>
              <a:t>UAF</a:t>
            </a:r>
            <a:r>
              <a:rPr lang="zh-CN" altLang="en-US" dirty="0"/>
              <a:t>注册时的用户选择界面，可以看出，用户根本无法看出哪一个是正常的</a:t>
            </a:r>
            <a:r>
              <a:rPr lang="en-US" altLang="zh-CN" dirty="0"/>
              <a:t>UAF</a:t>
            </a:r>
            <a:r>
              <a:rPr lang="zh-CN" altLang="en-US" dirty="0"/>
              <a:t>客户端，而右边其实是攻击者的恶意软件，一旦选择，攻击者就能控制用户的账户。</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安全协议运用密码算法，来实现身份认证、密钥分配等目标，保证了信息系统之间通信的安全</a:t>
            </a:r>
            <a:endParaRPr lang="zh-CN" altLang="en-US" dirty="0"/>
          </a:p>
          <a:p>
            <a:endParaRPr kumimoji="1" lang="zh-CN" altLang="en-US"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然而，以保障安全为目的的安全协议自身，却不一定安全，常用的安全协议，例如</a:t>
            </a:r>
            <a:r>
              <a:rPr lang="en-US" altLang="zh-CN" dirty="0"/>
              <a:t>TLS</a:t>
            </a:r>
            <a:r>
              <a:rPr lang="zh-CN" altLang="en-US" dirty="0"/>
              <a:t>、</a:t>
            </a:r>
            <a:r>
              <a:rPr lang="en-US" altLang="zh-CN" dirty="0" err="1"/>
              <a:t>wifi</a:t>
            </a:r>
            <a:r>
              <a:rPr lang="zh-CN" altLang="en-US" dirty="0"/>
              <a:t>、蓝牙协议正接二连三地发现存在漏洞，导致了机密信息的泄露，造成了财产损失。</a:t>
            </a:r>
            <a:endParaRPr lang="en-US" altLang="zh-CN" dirty="0"/>
          </a:p>
        </p:txBody>
      </p:sp>
      <p:sp>
        <p:nvSpPr>
          <p:cNvPr id="4" name="灯片编号占位符 3"/>
          <p:cNvSpPr>
            <a:spLocks noGrp="1"/>
          </p:cNvSpPr>
          <p:nvPr>
            <p:ph type="sldNum" sz="quarter" idx="5"/>
          </p:nvPr>
        </p:nvSpPr>
        <p:spPr/>
        <p:txBody>
          <a:bodyPr/>
          <a:lstStyle/>
          <a:p>
            <a:fld id="{A2738177-E1EC-4528-A4A9-38249149E26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webp"/><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hyperlink" Target="mailto:zimingzh@buffalo.edu" TargetMode="External"/><Relationship Id="rId3" Type="http://schemas.openxmlformats.org/officeDocument/2006/relationships/hyperlink" Target="https://github:com/CactiLab/UAFVerif" TargetMode="External"/><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直角三角形 2"/>
          <p:cNvSpPr/>
          <p:nvPr userDrawn="1"/>
        </p:nvSpPr>
        <p:spPr>
          <a:xfrm rot="16200000">
            <a:off x="9440862" y="4106862"/>
            <a:ext cx="2751138" cy="2751138"/>
          </a:xfrm>
          <a:prstGeom prst="rtTriangle">
            <a:avLst/>
          </a:prstGeom>
          <a:solidFill>
            <a:srgbClr val="212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p:cNvSpPr/>
          <p:nvPr userDrawn="1"/>
        </p:nvSpPr>
        <p:spPr>
          <a:xfrm rot="5400000">
            <a:off x="0" y="0"/>
            <a:ext cx="2751138" cy="2751138"/>
          </a:xfrm>
          <a:prstGeom prst="rtTriangle">
            <a:avLst/>
          </a:prstGeom>
          <a:solidFill>
            <a:srgbClr val="2128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604" r="-92" b="9584"/>
          <a:stretch>
            <a:fillRect/>
          </a:stretch>
        </p:blipFill>
        <p:spPr>
          <a:xfrm>
            <a:off x="979108" y="424502"/>
            <a:ext cx="10290541" cy="5607274"/>
          </a:xfrm>
          <a:prstGeom prst="rect">
            <a:avLst/>
          </a:prstGeom>
        </p:spPr>
      </p:pic>
      <p:sp>
        <p:nvSpPr>
          <p:cNvPr id="11" name="矩形 10"/>
          <p:cNvSpPr/>
          <p:nvPr userDrawn="1"/>
        </p:nvSpPr>
        <p:spPr>
          <a:xfrm>
            <a:off x="965999" y="424502"/>
            <a:ext cx="10303649" cy="5607274"/>
          </a:xfrm>
          <a:prstGeom prst="rect">
            <a:avLst/>
          </a:prstGeom>
          <a:solidFill>
            <a:schemeClr val="bg1">
              <a:alpha val="82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ub_title">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81354" y="54001"/>
            <a:ext cx="11629291" cy="457472"/>
          </a:xfrm>
          <a:prstGeom prst="rect">
            <a:avLst/>
          </a:prstGeom>
        </p:spPr>
        <p:txBody>
          <a:bodyPr anchor="ctr"/>
          <a:lstStyle>
            <a:lvl1pPr algn="ctr">
              <a:lnSpc>
                <a:spcPct val="100000"/>
              </a:lnSpc>
              <a:defRPr sz="3600" b="1">
                <a:solidFill>
                  <a:srgbClr val="0070C0"/>
                </a:solidFill>
                <a:latin typeface="Source Sans Pro" pitchFamily="34" charset="0"/>
              </a:defRPr>
            </a:lvl1pPr>
          </a:lstStyle>
          <a:p>
            <a:r>
              <a:rPr lang="en-US" altLang="zh-CN" dirty="0"/>
              <a:t>Title</a:t>
            </a:r>
            <a:endParaRPr lang="zh-CN" altLang="en-US" dirty="0"/>
          </a:p>
        </p:txBody>
      </p:sp>
      <p:sp>
        <p:nvSpPr>
          <p:cNvPr id="3" name="内容占位符 2"/>
          <p:cNvSpPr>
            <a:spLocks noGrp="1"/>
          </p:cNvSpPr>
          <p:nvPr>
            <p:ph idx="1" hasCustomPrompt="1"/>
          </p:nvPr>
        </p:nvSpPr>
        <p:spPr>
          <a:xfrm>
            <a:off x="281353" y="1010117"/>
            <a:ext cx="11629291" cy="5645661"/>
          </a:xfrm>
          <a:prstGeom prst="rect">
            <a:avLst/>
          </a:prstGeom>
        </p:spPr>
        <p:txBody>
          <a:bodyPr/>
          <a:lstStyle>
            <a:lvl1pPr marL="0">
              <a:lnSpc>
                <a:spcPct val="150000"/>
              </a:lnSpc>
              <a:spcBef>
                <a:spcPts val="0"/>
              </a:spcBef>
              <a:buNone/>
              <a:defRPr sz="2000">
                <a:solidFill>
                  <a:srgbClr val="666666"/>
                </a:solidFill>
                <a:latin typeface="Myriad Pro" pitchFamily="34" charset="0"/>
              </a:defRPr>
            </a:lvl1pPr>
          </a:lstStyle>
          <a:p>
            <a:pPr lvl="0"/>
            <a:r>
              <a:rPr lang="en-US" altLang="zh-CN" dirty="0"/>
              <a:t>Click to edit</a:t>
            </a:r>
            <a:endParaRPr lang="zh-CN" altLang="en-US" dirty="0"/>
          </a:p>
        </p:txBody>
      </p:sp>
      <p:sp>
        <p:nvSpPr>
          <p:cNvPr id="10" name="内容占位符 9"/>
          <p:cNvSpPr>
            <a:spLocks noGrp="1"/>
          </p:cNvSpPr>
          <p:nvPr>
            <p:ph sz="quarter" idx="10" hasCustomPrompt="1"/>
          </p:nvPr>
        </p:nvSpPr>
        <p:spPr>
          <a:xfrm>
            <a:off x="281353" y="567590"/>
            <a:ext cx="11630025" cy="386410"/>
          </a:xfrm>
          <a:prstGeom prst="rect">
            <a:avLst/>
          </a:prstGeom>
        </p:spPr>
        <p:txBody>
          <a:bodyPr/>
          <a:lstStyle>
            <a:lvl1pPr algn="ctr">
              <a:buNone/>
              <a:defRPr sz="2800">
                <a:solidFill>
                  <a:srgbClr val="005BBB"/>
                </a:solidFill>
                <a:latin typeface="Source Sans Pro" pitchFamily="34" charset="0"/>
              </a:defRPr>
            </a:lvl1pPr>
          </a:lstStyle>
          <a:p>
            <a:pPr lvl="0"/>
            <a:r>
              <a:rPr lang="en-US" altLang="zh-CN" dirty="0"/>
              <a:t>Subtitle</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只有标题">
    <p:spTree>
      <p:nvGrpSpPr>
        <p:cNvPr id="1" name=""/>
        <p:cNvGrpSpPr/>
        <p:nvPr/>
      </p:nvGrpSpPr>
      <p:grpSpPr>
        <a:xfrm>
          <a:off x="0" y="0"/>
          <a:ext cx="0" cy="0"/>
          <a:chOff x="0" y="0"/>
          <a:chExt cx="0" cy="0"/>
        </a:xfrm>
      </p:grpSpPr>
      <p:sp>
        <p:nvSpPr>
          <p:cNvPr id="3"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只有标题和互联网图片">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0167001" y="6494353"/>
            <a:ext cx="20249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200" dirty="0">
                <a:solidFill>
                  <a:schemeClr val="bg1">
                    <a:lumMod val="50000"/>
                  </a:schemeClr>
                </a:solidFill>
                <a:latin typeface="微软雅黑" pitchFamily="34" charset="-122"/>
                <a:ea typeface="微软雅黑" pitchFamily="34" charset="-122"/>
              </a:rPr>
              <a:t> 以上图片均来源于互联网</a:t>
            </a:r>
            <a:endParaRPr lang="en-US" altLang="zh-CN" sz="1200" dirty="0">
              <a:solidFill>
                <a:schemeClr val="bg1">
                  <a:lumMod val="50000"/>
                </a:schemeClr>
              </a:solidFill>
              <a:latin typeface="微软雅黑" pitchFamily="34" charset="-122"/>
              <a:ea typeface="微软雅黑" pitchFamily="34" charset="-122"/>
            </a:endParaRPr>
          </a:p>
        </p:txBody>
      </p:sp>
      <p:sp>
        <p:nvSpPr>
          <p:cNvPr id="8"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只有标题和FIDO图片">
    <p:spTree>
      <p:nvGrpSpPr>
        <p:cNvPr id="1" name=""/>
        <p:cNvGrpSpPr/>
        <p:nvPr/>
      </p:nvGrpSpPr>
      <p:grpSpPr>
        <a:xfrm>
          <a:off x="0" y="0"/>
          <a:ext cx="0" cy="0"/>
          <a:chOff x="0" y="0"/>
          <a:chExt cx="0" cy="0"/>
        </a:xfrm>
      </p:grpSpPr>
      <p:sp>
        <p:nvSpPr>
          <p:cNvPr id="7"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00" y="6338205"/>
            <a:ext cx="1632924" cy="519795"/>
          </a:xfrm>
          <a:prstGeom prst="rect">
            <a:avLst/>
          </a:prstGeom>
        </p:spPr>
      </p:pic>
      <p:sp>
        <p:nvSpPr>
          <p:cNvPr id="19" name="文本框 18"/>
          <p:cNvSpPr txBox="1">
            <a:spLocks noChangeArrowheads="1"/>
          </p:cNvSpPr>
          <p:nvPr userDrawn="1"/>
        </p:nvSpPr>
        <p:spPr bwMode="auto">
          <a:xfrm>
            <a:off x="9724903" y="6500270"/>
            <a:ext cx="245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200" dirty="0">
                <a:solidFill>
                  <a:schemeClr val="bg1">
                    <a:lumMod val="50000"/>
                  </a:schemeClr>
                </a:solidFill>
                <a:latin typeface="微软雅黑" pitchFamily="34" charset="-122"/>
                <a:ea typeface="微软雅黑" pitchFamily="34" charset="-122"/>
              </a:rPr>
              <a:t>以上图片来源于</a:t>
            </a:r>
            <a:r>
              <a:rPr lang="en-US" altLang="zh-CN" sz="1200" dirty="0">
                <a:solidFill>
                  <a:schemeClr val="bg1">
                    <a:lumMod val="50000"/>
                  </a:schemeClr>
                </a:solidFill>
                <a:latin typeface="微软雅黑" pitchFamily="34" charset="-122"/>
                <a:ea typeface="微软雅黑" pitchFamily="34" charset="-122"/>
              </a:rPr>
              <a:t>fidoalliance.org </a:t>
            </a:r>
            <a:endParaRPr lang="zh-CN" altLang="en-US" sz="1200" dirty="0">
              <a:solidFill>
                <a:schemeClr val="bg1">
                  <a:lumMod val="50000"/>
                </a:schemeClr>
              </a:solidFill>
              <a:latin typeface="微软雅黑" pitchFamily="34" charset="-122"/>
              <a:ea typeface="微软雅黑"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子标题">
    <p:spTree>
      <p:nvGrpSpPr>
        <p:cNvPr id="1" name=""/>
        <p:cNvGrpSpPr/>
        <p:nvPr/>
      </p:nvGrpSpPr>
      <p:grpSpPr>
        <a:xfrm>
          <a:off x="0" y="0"/>
          <a:ext cx="0" cy="0"/>
          <a:chOff x="0" y="0"/>
          <a:chExt cx="0" cy="0"/>
        </a:xfrm>
      </p:grpSpPr>
      <p:sp>
        <p:nvSpPr>
          <p:cNvPr id="5" name="文本占位符 11"/>
          <p:cNvSpPr>
            <a:spLocks noGrp="1"/>
          </p:cNvSpPr>
          <p:nvPr>
            <p:ph type="body" sz="quarter" idx="10"/>
          </p:nvPr>
        </p:nvSpPr>
        <p:spPr>
          <a:xfrm>
            <a:off x="281353" y="638700"/>
            <a:ext cx="11629292" cy="495300"/>
          </a:xfrm>
          <a:prstGeom prst="rect">
            <a:avLst/>
          </a:prstGeom>
        </p:spPr>
        <p:txBody>
          <a:bodyPr/>
          <a:lstStyle>
            <a:lvl1pPr marL="0" indent="0" algn="ctr" fontAlgn="ctr">
              <a:lnSpc>
                <a:spcPct val="100000"/>
              </a:lnSpc>
              <a:spcBef>
                <a:spcPts val="0"/>
              </a:spcBef>
              <a:buNone/>
              <a:defRPr spc="150" baseline="0">
                <a:solidFill>
                  <a:srgbClr val="212834"/>
                </a:solidFill>
                <a:latin typeface="Source Sans Pro" pitchFamily="34" charset="0"/>
                <a:ea typeface="微软雅黑" pitchFamily="34" charset="-122"/>
              </a:defRPr>
            </a:lvl1pPr>
          </a:lstStyle>
          <a:p>
            <a:pPr lvl="0"/>
            <a:endParaRPr lang="zh-CN" altLang="en-US" dirty="0"/>
          </a:p>
        </p:txBody>
      </p:sp>
      <p:sp>
        <p:nvSpPr>
          <p:cNvPr id="7"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00" y="6338205"/>
            <a:ext cx="1632924" cy="51979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子标题和互联网图片">
    <p:spTree>
      <p:nvGrpSpPr>
        <p:cNvPr id="1" name=""/>
        <p:cNvGrpSpPr/>
        <p:nvPr/>
      </p:nvGrpSpPr>
      <p:grpSpPr>
        <a:xfrm>
          <a:off x="0" y="0"/>
          <a:ext cx="0" cy="0"/>
          <a:chOff x="0" y="0"/>
          <a:chExt cx="0" cy="0"/>
        </a:xfrm>
      </p:grpSpPr>
      <p:sp>
        <p:nvSpPr>
          <p:cNvPr id="8" name="文本占位符 11"/>
          <p:cNvSpPr>
            <a:spLocks noGrp="1"/>
          </p:cNvSpPr>
          <p:nvPr>
            <p:ph type="body" sz="quarter" idx="10"/>
          </p:nvPr>
        </p:nvSpPr>
        <p:spPr>
          <a:xfrm>
            <a:off x="281353" y="638700"/>
            <a:ext cx="11629292" cy="495300"/>
          </a:xfrm>
          <a:prstGeom prst="rect">
            <a:avLst/>
          </a:prstGeom>
        </p:spPr>
        <p:txBody>
          <a:bodyPr/>
          <a:lstStyle>
            <a:lvl1pPr marL="0" indent="0" algn="ctr" fontAlgn="ctr">
              <a:lnSpc>
                <a:spcPct val="100000"/>
              </a:lnSpc>
              <a:spcBef>
                <a:spcPts val="0"/>
              </a:spcBef>
              <a:buNone/>
              <a:defRPr spc="150" baseline="0">
                <a:solidFill>
                  <a:srgbClr val="212834"/>
                </a:solidFill>
                <a:latin typeface="Source Sans Pro" pitchFamily="34" charset="0"/>
                <a:ea typeface="微软雅黑" pitchFamily="34" charset="-122"/>
              </a:defRPr>
            </a:lvl1pPr>
          </a:lstStyle>
          <a:p>
            <a:pPr lvl="0"/>
            <a:endParaRPr lang="zh-CN" altLang="en-US" dirty="0"/>
          </a:p>
        </p:txBody>
      </p:sp>
      <p:sp>
        <p:nvSpPr>
          <p:cNvPr id="9"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pic>
        <p:nvPicPr>
          <p:cNvPr id="19" name="图片 1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00" y="6338205"/>
            <a:ext cx="1632924" cy="519795"/>
          </a:xfrm>
          <a:prstGeom prst="rect">
            <a:avLst/>
          </a:prstGeom>
        </p:spPr>
      </p:pic>
      <p:sp>
        <p:nvSpPr>
          <p:cNvPr id="21" name="文本框 20"/>
          <p:cNvSpPr txBox="1">
            <a:spLocks noChangeArrowheads="1"/>
          </p:cNvSpPr>
          <p:nvPr userDrawn="1"/>
        </p:nvSpPr>
        <p:spPr bwMode="auto">
          <a:xfrm>
            <a:off x="10167001" y="6494353"/>
            <a:ext cx="202499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200" dirty="0">
                <a:solidFill>
                  <a:schemeClr val="bg1">
                    <a:lumMod val="50000"/>
                  </a:schemeClr>
                </a:solidFill>
                <a:latin typeface="微软雅黑" pitchFamily="34" charset="-122"/>
                <a:ea typeface="微软雅黑" pitchFamily="34" charset="-122"/>
              </a:rPr>
              <a:t> 以上图片均来源于互联网</a:t>
            </a:r>
            <a:endParaRPr lang="en-US" altLang="zh-CN" sz="1200" dirty="0">
              <a:solidFill>
                <a:schemeClr val="bg1">
                  <a:lumMod val="50000"/>
                </a:schemeClr>
              </a:solidFill>
              <a:latin typeface="微软雅黑" pitchFamily="34" charset="-122"/>
              <a:ea typeface="微软雅黑" pitchFamily="34"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子标题和FIDO图片">
    <p:spTree>
      <p:nvGrpSpPr>
        <p:cNvPr id="1" name=""/>
        <p:cNvGrpSpPr/>
        <p:nvPr/>
      </p:nvGrpSpPr>
      <p:grpSpPr>
        <a:xfrm>
          <a:off x="0" y="0"/>
          <a:ext cx="0" cy="0"/>
          <a:chOff x="0" y="0"/>
          <a:chExt cx="0" cy="0"/>
        </a:xfrm>
      </p:grpSpPr>
      <p:sp>
        <p:nvSpPr>
          <p:cNvPr id="7" name="文本占位符 11"/>
          <p:cNvSpPr>
            <a:spLocks noGrp="1"/>
          </p:cNvSpPr>
          <p:nvPr>
            <p:ph type="body" sz="quarter" idx="10"/>
          </p:nvPr>
        </p:nvSpPr>
        <p:spPr>
          <a:xfrm>
            <a:off x="281353" y="638700"/>
            <a:ext cx="11629292" cy="495300"/>
          </a:xfrm>
          <a:prstGeom prst="rect">
            <a:avLst/>
          </a:prstGeom>
        </p:spPr>
        <p:txBody>
          <a:bodyPr/>
          <a:lstStyle>
            <a:lvl1pPr marL="0" indent="0" algn="ctr" fontAlgn="ctr">
              <a:lnSpc>
                <a:spcPct val="100000"/>
              </a:lnSpc>
              <a:spcBef>
                <a:spcPts val="0"/>
              </a:spcBef>
              <a:buNone/>
              <a:defRPr spc="150" baseline="0">
                <a:solidFill>
                  <a:srgbClr val="212834"/>
                </a:solidFill>
                <a:latin typeface="Source Sans Pro" pitchFamily="34" charset="0"/>
                <a:ea typeface="微软雅黑" pitchFamily="34" charset="-122"/>
              </a:defRPr>
            </a:lvl1pPr>
          </a:lstStyle>
          <a:p>
            <a:pPr lvl="0"/>
            <a:endParaRPr lang="zh-CN" altLang="en-US" dirty="0"/>
          </a:p>
        </p:txBody>
      </p:sp>
      <p:sp>
        <p:nvSpPr>
          <p:cNvPr id="8" name="标题 1"/>
          <p:cNvSpPr>
            <a:spLocks noGrp="1"/>
          </p:cNvSpPr>
          <p:nvPr>
            <p:ph type="title"/>
          </p:nvPr>
        </p:nvSpPr>
        <p:spPr>
          <a:xfrm>
            <a:off x="246000" y="90765"/>
            <a:ext cx="11655000" cy="593235"/>
          </a:xfrm>
          <a:prstGeom prst="rect">
            <a:avLst/>
          </a:prstGeom>
        </p:spPr>
        <p:txBody>
          <a:bodyPr anchor="ctr"/>
          <a:lstStyle>
            <a:lvl1pPr algn="ctr" fontAlgn="ctr">
              <a:lnSpc>
                <a:spcPct val="100000"/>
              </a:lnSpc>
              <a:defRPr sz="3600" b="1" spc="200" baseline="0">
                <a:solidFill>
                  <a:srgbClr val="212834"/>
                </a:solidFill>
                <a:effectLst/>
                <a:latin typeface="Source Sans Pro" pitchFamily="34" charset="0"/>
                <a:ea typeface="微软雅黑" pitchFamily="34" charset="-122"/>
              </a:defRPr>
            </a:lvl1pPr>
          </a:lstStyle>
          <a:p>
            <a:endParaRPr lang="zh-CN" altLang="en-US" dirty="0"/>
          </a:p>
        </p:txBody>
      </p:sp>
      <p:pic>
        <p:nvPicPr>
          <p:cNvPr id="18" name="图片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000" y="6338205"/>
            <a:ext cx="1632924" cy="519795"/>
          </a:xfrm>
          <a:prstGeom prst="rect">
            <a:avLst/>
          </a:prstGeom>
        </p:spPr>
      </p:pic>
      <p:sp>
        <p:nvSpPr>
          <p:cNvPr id="20" name="文本框 19"/>
          <p:cNvSpPr txBox="1">
            <a:spLocks noChangeArrowheads="1"/>
          </p:cNvSpPr>
          <p:nvPr userDrawn="1"/>
        </p:nvSpPr>
        <p:spPr bwMode="auto">
          <a:xfrm>
            <a:off x="9724903" y="6500270"/>
            <a:ext cx="2451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1200" dirty="0">
                <a:solidFill>
                  <a:schemeClr val="bg1">
                    <a:lumMod val="50000"/>
                  </a:schemeClr>
                </a:solidFill>
                <a:latin typeface="微软雅黑" pitchFamily="34" charset="-122"/>
                <a:ea typeface="微软雅黑" pitchFamily="34" charset="-122"/>
              </a:rPr>
              <a:t>以上图片来源于</a:t>
            </a:r>
            <a:r>
              <a:rPr lang="en-US" altLang="zh-CN" sz="1200" dirty="0">
                <a:solidFill>
                  <a:schemeClr val="bg1">
                    <a:lumMod val="50000"/>
                  </a:schemeClr>
                </a:solidFill>
                <a:latin typeface="微软雅黑" pitchFamily="34" charset="-122"/>
                <a:ea typeface="微软雅黑" pitchFamily="34" charset="-122"/>
              </a:rPr>
              <a:t>fidoalliance.org </a:t>
            </a:r>
            <a:endParaRPr lang="zh-CN" altLang="en-US" sz="1200" dirty="0">
              <a:solidFill>
                <a:schemeClr val="bg1">
                  <a:lumMod val="50000"/>
                </a:schemeClr>
              </a:solidFill>
              <a:latin typeface="微软雅黑" pitchFamily="34" charset="-122"/>
              <a:ea typeface="微软雅黑" pitchFamily="34"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846000" y="54000"/>
            <a:ext cx="4995939" cy="3739924"/>
          </a:xfrm>
          <a:prstGeom prst="rect">
            <a:avLst/>
          </a:prstGeom>
        </p:spPr>
      </p:pic>
      <p:sp>
        <p:nvSpPr>
          <p:cNvPr id="5" name="文本框 4"/>
          <p:cNvSpPr txBox="1"/>
          <p:nvPr userDrawn="1"/>
        </p:nvSpPr>
        <p:spPr>
          <a:xfrm>
            <a:off x="4867009" y="3793924"/>
            <a:ext cx="2457981" cy="646331"/>
          </a:xfrm>
          <a:prstGeom prst="rect">
            <a:avLst/>
          </a:prstGeom>
          <a:noFill/>
        </p:spPr>
        <p:txBody>
          <a:bodyPr wrap="none" rtlCol="0">
            <a:spAutoFit/>
          </a:bodyPr>
          <a:lstStyle/>
          <a:p>
            <a:pPr algn="ctr" defTabSz="914400" rtl="0" eaLnBrk="1" latinLnBrk="0" hangingPunct="1">
              <a:lnSpc>
                <a:spcPct val="100000"/>
              </a:lnSpc>
              <a:spcBef>
                <a:spcPct val="0"/>
              </a:spcBef>
              <a:buNone/>
            </a:pPr>
            <a:r>
              <a:rPr lang="en-US" altLang="zh-CN" sz="3600" b="1" kern="1200" dirty="0">
                <a:solidFill>
                  <a:srgbClr val="0070C0"/>
                </a:solidFill>
                <a:latin typeface="Source Sans Pro" pitchFamily="34" charset="0"/>
                <a:ea typeface="+mj-ea"/>
                <a:cs typeface="+mj-cs"/>
              </a:rPr>
              <a:t>Thank You!</a:t>
            </a:r>
            <a:endParaRPr lang="zh-CN" altLang="en-US" sz="3600" b="1" kern="1200" dirty="0">
              <a:solidFill>
                <a:srgbClr val="0070C0"/>
              </a:solidFill>
              <a:latin typeface="Source Sans Pro" pitchFamily="34" charset="0"/>
              <a:ea typeface="+mj-ea"/>
              <a:cs typeface="+mj-cs"/>
            </a:endParaRPr>
          </a:p>
        </p:txBody>
      </p:sp>
      <p:sp>
        <p:nvSpPr>
          <p:cNvPr id="6" name="文本框 5"/>
          <p:cNvSpPr txBox="1"/>
          <p:nvPr userDrawn="1"/>
        </p:nvSpPr>
        <p:spPr>
          <a:xfrm>
            <a:off x="2926766" y="4869000"/>
            <a:ext cx="6338465" cy="1142044"/>
          </a:xfrm>
          <a:prstGeom prst="rect">
            <a:avLst/>
          </a:prstGeom>
          <a:noFill/>
        </p:spPr>
        <p:txBody>
          <a:bodyPr wrap="none" rtlCol="0">
            <a:spAutoFit/>
          </a:bodyPr>
          <a:lstStyle/>
          <a:p>
            <a:pPr algn="ctr" defTabSz="914400" rtl="0" eaLnBrk="1" latinLnBrk="0" hangingPunct="1">
              <a:lnSpc>
                <a:spcPct val="150000"/>
              </a:lnSpc>
              <a:spcBef>
                <a:spcPct val="0"/>
              </a:spcBef>
              <a:buNone/>
            </a:pPr>
            <a:r>
              <a:rPr lang="en-US" altLang="zh-CN" sz="2400" b="0" kern="1200" dirty="0">
                <a:solidFill>
                  <a:srgbClr val="0070C0"/>
                </a:solidFill>
                <a:latin typeface="Source Sans Pro" pitchFamily="34" charset="0"/>
                <a:ea typeface="+mj-ea"/>
                <a:cs typeface="+mj-cs"/>
              </a:rPr>
              <a:t>UAFVerif:  </a:t>
            </a:r>
            <a:r>
              <a:rPr lang="en-US" altLang="zh-CN" sz="2400" b="0" kern="1200" dirty="0">
                <a:solidFill>
                  <a:srgbClr val="0070C0"/>
                </a:solidFill>
                <a:latin typeface="Source Sans Pro" pitchFamily="34" charset="0"/>
                <a:ea typeface="+mj-ea"/>
                <a:cs typeface="+mj-cs"/>
                <a:hlinkClick r:id="rId3"/>
              </a:rPr>
              <a:t>https://github:com/CactiLab/UAFVerif</a:t>
            </a:r>
            <a:endParaRPr lang="en-US" altLang="zh-CN" sz="2400" b="0" kern="1200" dirty="0">
              <a:solidFill>
                <a:srgbClr val="0070C0"/>
              </a:solidFill>
              <a:latin typeface="Source Sans Pro" pitchFamily="34" charset="0"/>
              <a:ea typeface="+mj-ea"/>
              <a:cs typeface="+mj-cs"/>
            </a:endParaRPr>
          </a:p>
          <a:p>
            <a:pPr marL="0" marR="0" lvl="0" indent="0" algn="ctr" defTabSz="914400" rtl="0" eaLnBrk="1" fontAlgn="auto" latinLnBrk="0" hangingPunct="1">
              <a:lnSpc>
                <a:spcPct val="150000"/>
              </a:lnSpc>
              <a:spcBef>
                <a:spcPct val="0"/>
              </a:spcBef>
              <a:spcAft>
                <a:spcPts val="0"/>
              </a:spcAft>
              <a:buClrTx/>
              <a:buSzTx/>
              <a:buFontTx/>
              <a:buNone/>
              <a:defRPr/>
            </a:pPr>
            <a:r>
              <a:rPr lang="en-US" altLang="zh-CN" sz="2400" b="0" kern="1200" dirty="0">
                <a:solidFill>
                  <a:srgbClr val="0070C0"/>
                </a:solidFill>
                <a:latin typeface="Source Sans Pro" pitchFamily="34" charset="0"/>
                <a:ea typeface="+mj-ea"/>
                <a:cs typeface="+mj-cs"/>
              </a:rPr>
              <a:t>Contact: </a:t>
            </a:r>
            <a:r>
              <a:rPr lang="en-US" altLang="zh-CN" sz="2400" b="0" kern="1200" dirty="0" err="1">
                <a:solidFill>
                  <a:srgbClr val="0070C0"/>
                </a:solidFill>
                <a:latin typeface="Source Sans Pro" pitchFamily="34" charset="0"/>
                <a:ea typeface="+mj-ea"/>
                <a:cs typeface="+mj-cs"/>
              </a:rPr>
              <a:t>ZimingZhao</a:t>
            </a:r>
            <a:r>
              <a:rPr lang="en-US" altLang="zh-CN" sz="2400" b="0" kern="1200" dirty="0">
                <a:solidFill>
                  <a:srgbClr val="0070C0"/>
                </a:solidFill>
                <a:latin typeface="Source Sans Pro" pitchFamily="34" charset="0"/>
                <a:ea typeface="+mj-ea"/>
                <a:cs typeface="+mj-cs"/>
              </a:rPr>
              <a:t>, </a:t>
            </a:r>
            <a:r>
              <a:rPr lang="en-US" altLang="zh-CN" sz="2400" b="0" kern="1200" dirty="0">
                <a:solidFill>
                  <a:srgbClr val="0070C0"/>
                </a:solidFill>
                <a:latin typeface="Source Sans Pro" pitchFamily="34" charset="0"/>
                <a:ea typeface="+mj-ea"/>
                <a:cs typeface="+mj-cs"/>
                <a:hlinkClick r:id="rId4"/>
              </a:rPr>
              <a:t>zimingzh@buffalo.edu</a:t>
            </a:r>
            <a:endParaRPr lang="en-US" altLang="zh-CN" sz="2400" b="0" kern="1200" dirty="0">
              <a:solidFill>
                <a:srgbClr val="0070C0"/>
              </a:solidFill>
              <a:latin typeface="Source Sans Pro" pitchFamily="34" charset="0"/>
              <a:ea typeface="+mj-ea"/>
              <a:cs typeface="+mj-cs"/>
            </a:endParaRPr>
          </a:p>
        </p:txBody>
      </p:sp>
      <p:grpSp>
        <p:nvGrpSpPr>
          <p:cNvPr id="7" name="组合 6"/>
          <p:cNvGrpSpPr/>
          <p:nvPr userDrawn="1"/>
        </p:nvGrpSpPr>
        <p:grpSpPr>
          <a:xfrm>
            <a:off x="9381000" y="189000"/>
            <a:ext cx="2700000" cy="519795"/>
            <a:chOff x="9381000" y="189000"/>
            <a:chExt cx="2700000" cy="519795"/>
          </a:xfrm>
        </p:grpSpPr>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381000" y="189000"/>
              <a:ext cx="1632924" cy="519795"/>
            </a:xfrm>
            <a:prstGeom prst="rect">
              <a:avLst/>
            </a:prstGeom>
          </p:spPr>
        </p:pic>
        <p:pic>
          <p:nvPicPr>
            <p:cNvPr id="9" name="图片 8"/>
            <p:cNvPicPr>
              <a:picLocks noChangeAspect="1"/>
            </p:cNvPicPr>
            <p:nvPr userDrawn="1"/>
          </p:nvPicPr>
          <p:blipFill>
            <a:blip r:embed="rId6">
              <a:biLevel thresh="50000"/>
              <a:extLst>
                <a:ext uri="{28A0092B-C50C-407E-A947-70E740481C1C}">
                  <a14:useLocalDpi xmlns:a14="http://schemas.microsoft.com/office/drawing/2010/main" val="0"/>
                </a:ext>
              </a:extLst>
            </a:blip>
            <a:stretch>
              <a:fillRect/>
            </a:stretch>
          </p:blipFill>
          <p:spPr>
            <a:xfrm>
              <a:off x="10993784" y="260239"/>
              <a:ext cx="1087216" cy="327726"/>
            </a:xfrm>
            <a:prstGeom prst="rect">
              <a:avLst/>
            </a:prstGeom>
            <a:noFill/>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only_title">
    <p:spTree>
      <p:nvGrpSpPr>
        <p:cNvPr id="1" name=""/>
        <p:cNvGrpSpPr/>
        <p:nvPr/>
      </p:nvGrpSpPr>
      <p:grpSpPr>
        <a:xfrm>
          <a:off x="0" y="0"/>
          <a:ext cx="0" cy="0"/>
          <a:chOff x="0" y="0"/>
          <a:chExt cx="0" cy="0"/>
        </a:xfrm>
      </p:grpSpPr>
      <p:sp>
        <p:nvSpPr>
          <p:cNvPr id="44" name="标题 1"/>
          <p:cNvSpPr>
            <a:spLocks noGrp="1"/>
          </p:cNvSpPr>
          <p:nvPr>
            <p:ph type="title" hasCustomPrompt="1"/>
          </p:nvPr>
        </p:nvSpPr>
        <p:spPr>
          <a:xfrm>
            <a:off x="281354" y="83773"/>
            <a:ext cx="11629291" cy="593235"/>
          </a:xfrm>
          <a:prstGeom prst="rect">
            <a:avLst/>
          </a:prstGeom>
        </p:spPr>
        <p:txBody>
          <a:bodyPr anchor="ctr"/>
          <a:lstStyle>
            <a:lvl1pPr algn="ctr">
              <a:lnSpc>
                <a:spcPct val="100000"/>
              </a:lnSpc>
              <a:defRPr sz="3600" b="1">
                <a:solidFill>
                  <a:srgbClr val="0070C0"/>
                </a:solidFill>
                <a:latin typeface="Source Sans Pro" pitchFamily="34" charset="0"/>
              </a:defRPr>
            </a:lvl1pPr>
          </a:lstStyle>
          <a:p>
            <a:r>
              <a:rPr lang="en-US" altLang="zh-CN" dirty="0"/>
              <a:t>Title</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 Id="rId3" Type="http://schemas.openxmlformats.org/officeDocument/2006/relationships/image" Target="../media/image17.jpeg"/><Relationship Id="rId2" Type="http://schemas.openxmlformats.org/officeDocument/2006/relationships/image" Target="../media/image25.png"/><Relationship Id="rId1" Type="http://schemas.openxmlformats.org/officeDocument/2006/relationships/image" Target="../media/image24.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notesSlide" Target="../notesSlides/notesSlide24.xml"/><Relationship Id="rId7"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tags" Target="../tags/tag2.xml"/><Relationship Id="rId2" Type="http://schemas.openxmlformats.org/officeDocument/2006/relationships/image" Target="../media/image47.png"/><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hyperlink" Target="https://prosecco.gforge.inria.fr/personal/bblanche/proverif/"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3.png"/><Relationship Id="rId1" Type="http://schemas.openxmlformats.org/officeDocument/2006/relationships/image" Target="../media/image5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4.jpeg"/><Relationship Id="rId1" Type="http://schemas.openxmlformats.org/officeDocument/2006/relationships/image" Target="../media/image1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55.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ags" Target="../tags/tag8.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6.webp"/><Relationship Id="rId1" Type="http://schemas.openxmlformats.org/officeDocument/2006/relationships/image" Target="../media/image15.jpe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5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41.xml"/><Relationship Id="rId7"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42.xml"/><Relationship Id="rId6"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4.xml"/><Relationship Id="rId2" Type="http://schemas.openxmlformats.org/officeDocument/2006/relationships/image" Target="../media/image80.png"/><Relationship Id="rId1" Type="http://schemas.openxmlformats.org/officeDocument/2006/relationships/image" Target="../media/image79.png"/></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3.xml"/><Relationship Id="rId5" Type="http://schemas.openxmlformats.org/officeDocument/2006/relationships/image" Target="../media/image85.jpeg"/><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81.jpe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7.xml"/><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5.jpeg"/><Relationship Id="rId1" Type="http://schemas.openxmlformats.org/officeDocument/2006/relationships/image" Target="../media/image16.webp"/></Relationships>
</file>

<file path=ppt/slides/_rels/slide60.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7.xml"/><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87.png"/><Relationship Id="rId1" Type="http://schemas.openxmlformats.org/officeDocument/2006/relationships/image" Target="../media/image90.png"/></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94.jpeg"/><Relationship Id="rId1" Type="http://schemas.openxmlformats.org/officeDocument/2006/relationships/image" Target="../media/image9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95.png"/></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6.xml"/><Relationship Id="rId2" Type="http://schemas.openxmlformats.org/officeDocument/2006/relationships/image" Target="../media/image97.jpeg"/><Relationship Id="rId1" Type="http://schemas.openxmlformats.org/officeDocument/2006/relationships/image" Target="../media/image96.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6.xml"/><Relationship Id="rId2" Type="http://schemas.openxmlformats.org/officeDocument/2006/relationships/image" Target="../media/image99.png"/><Relationship Id="rId1" Type="http://schemas.openxmlformats.org/officeDocument/2006/relationships/image" Target="../media/image9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100.png"/></Relationships>
</file>

<file path=ppt/slides/_rels/slide67.xml.rels><?xml version="1.0" encoding="UTF-8" standalone="yes"?>
<Relationships xmlns="http://schemas.openxmlformats.org/package/2006/relationships"><Relationship Id="rId6" Type="http://schemas.openxmlformats.org/officeDocument/2006/relationships/notesSlide" Target="../notesSlides/notesSlide52.xml"/><Relationship Id="rId5" Type="http://schemas.openxmlformats.org/officeDocument/2006/relationships/slideLayout" Target="../slideLayouts/slideLayout6.xml"/><Relationship Id="rId4" Type="http://schemas.openxmlformats.org/officeDocument/2006/relationships/image" Target="../media/image26.jpeg"/><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5.xml"/><Relationship Id="rId2" Type="http://schemas.openxmlformats.org/officeDocument/2006/relationships/image" Target="../media/image28.png"/><Relationship Id="rId1" Type="http://schemas.openxmlformats.org/officeDocument/2006/relationships/image" Target="../media/image100.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28.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8.jpeg"/><Relationship Id="rId1" Type="http://schemas.openxmlformats.org/officeDocument/2006/relationships/image" Target="../media/image17.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32.jpeg"/><Relationship Id="rId3" Type="http://schemas.openxmlformats.org/officeDocument/2006/relationships/image" Target="../media/image31.png"/><Relationship Id="rId2" Type="http://schemas.openxmlformats.org/officeDocument/2006/relationships/image" Target="../media/image101.png"/><Relationship Id="rId1" Type="http://schemas.openxmlformats.org/officeDocument/2006/relationships/image" Target="../media/image33.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100.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100.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5.xml"/><Relationship Id="rId2" Type="http://schemas.openxmlformats.org/officeDocument/2006/relationships/image" Target="../media/image102.png"/><Relationship Id="rId1" Type="http://schemas.openxmlformats.org/officeDocument/2006/relationships/image" Target="../media/image100.pn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5.xml"/><Relationship Id="rId2" Type="http://schemas.openxmlformats.org/officeDocument/2006/relationships/image" Target="../media/image102.png"/><Relationship Id="rId1" Type="http://schemas.openxmlformats.org/officeDocument/2006/relationships/image" Target="../media/image100.png"/></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5.xml"/><Relationship Id="rId2" Type="http://schemas.openxmlformats.org/officeDocument/2006/relationships/image" Target="../media/image102.png"/><Relationship Id="rId1" Type="http://schemas.openxmlformats.org/officeDocument/2006/relationships/image" Target="../media/image100.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103.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3.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image" Target="../media/image105.png"/><Relationship Id="rId1" Type="http://schemas.openxmlformats.org/officeDocument/2006/relationships/image" Target="../media/image104.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image" Target="../media/image102.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image" Target="../media/image106.jpeg"/></Relationships>
</file>

<file path=ppt/slides/_rels/slide8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07.jpeg"/><Relationship Id="rId3" Type="http://schemas.openxmlformats.org/officeDocument/2006/relationships/tags" Target="../tags/tag10.xml"/><Relationship Id="rId2" Type="http://schemas.openxmlformats.org/officeDocument/2006/relationships/hyperlink" Target="https://github:com/CactiLab/UAFVerif" TargetMode="External"/><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925897" y="1719000"/>
            <a:ext cx="6340197" cy="707886"/>
          </a:xfrm>
          <a:prstGeom prst="rect">
            <a:avLst/>
          </a:prstGeom>
          <a:noFill/>
        </p:spPr>
        <p:txBody>
          <a:bodyPr wrap="none" lIns="91440" tIns="45720" rIns="91440" bIns="45720">
            <a:spAutoFit/>
          </a:bodyPr>
          <a:lstStyle/>
          <a:p>
            <a:pPr algn="ctr"/>
            <a:r>
              <a:rPr lang="zh-CN" altLang="en-US" sz="4000" b="1" cap="none" dirty="0">
                <a:ln w="0"/>
                <a:solidFill>
                  <a:srgbClr val="212834"/>
                </a:solidFill>
                <a:latin typeface="Source Sans Pro" pitchFamily="34" charset="0"/>
                <a:ea typeface="微软雅黑" pitchFamily="34" charset="-122"/>
                <a:cs typeface="Lucida Sans Unicode" panose="020B0602030504020204" pitchFamily="34" charset="0"/>
                <a:sym typeface="微软雅黑" pitchFamily="34" charset="-122"/>
              </a:rPr>
              <a:t>安全协议</a:t>
            </a:r>
            <a:r>
              <a:rPr lang="zh-CN" altLang="en-US" sz="4000" b="1" cap="none" dirty="0">
                <a:ln w="0"/>
                <a:solidFill>
                  <a:srgbClr val="990000"/>
                </a:solidFill>
                <a:latin typeface="Source Sans Pro" pitchFamily="34" charset="0"/>
                <a:ea typeface="微软雅黑" pitchFamily="34" charset="-122"/>
                <a:cs typeface="Lucida Sans Unicode" panose="020B0602030504020204" pitchFamily="34" charset="0"/>
                <a:sym typeface="微软雅黑" pitchFamily="34" charset="-122"/>
              </a:rPr>
              <a:t>形式化分析</a:t>
            </a:r>
            <a:r>
              <a:rPr lang="zh-CN" altLang="en-US" sz="4000" b="1" cap="none" dirty="0">
                <a:ln w="0"/>
                <a:latin typeface="Source Sans Pro" pitchFamily="34" charset="0"/>
                <a:ea typeface="微软雅黑" pitchFamily="34" charset="-122"/>
                <a:cs typeface="Lucida Sans Unicode" panose="020B0602030504020204" pitchFamily="34" charset="0"/>
                <a:sym typeface="微软雅黑" pitchFamily="34" charset="-122"/>
              </a:rPr>
              <a:t>与</a:t>
            </a:r>
            <a:r>
              <a:rPr lang="zh-CN" altLang="en-US" sz="4000" b="1" cap="none" dirty="0">
                <a:ln w="0"/>
                <a:solidFill>
                  <a:srgbClr val="212834"/>
                </a:solidFill>
                <a:latin typeface="Source Sans Pro" pitchFamily="34" charset="0"/>
                <a:ea typeface="微软雅黑" pitchFamily="34" charset="-122"/>
                <a:cs typeface="Lucida Sans Unicode" panose="020B0602030504020204" pitchFamily="34" charset="0"/>
                <a:sym typeface="微软雅黑" pitchFamily="34" charset="-122"/>
              </a:rPr>
              <a:t>实践</a:t>
            </a:r>
            <a:endParaRPr lang="en-US" altLang="zh-CN" sz="4000" b="1" cap="none" spc="350" dirty="0">
              <a:ln w="0"/>
              <a:solidFill>
                <a:srgbClr val="212834"/>
              </a:solidFill>
              <a:latin typeface="Myriad Pro" pitchFamily="34" charset="0"/>
              <a:ea typeface="微软雅黑" pitchFamily="34" charset="-122"/>
              <a:cs typeface="Lucida Sans Unicode" panose="020B0602030504020204" pitchFamily="34" charset="0"/>
              <a:sym typeface="微软雅黑" pitchFamily="34" charset="-122"/>
            </a:endParaRPr>
          </a:p>
        </p:txBody>
      </p:sp>
      <p:sp>
        <p:nvSpPr>
          <p:cNvPr id="3" name="文本框 2"/>
          <p:cNvSpPr txBox="1"/>
          <p:nvPr/>
        </p:nvSpPr>
        <p:spPr>
          <a:xfrm>
            <a:off x="3182377" y="3428920"/>
            <a:ext cx="2976880" cy="1476375"/>
          </a:xfrm>
          <a:prstGeom prst="rect">
            <a:avLst/>
          </a:prstGeom>
          <a:noFill/>
        </p:spPr>
        <p:txBody>
          <a:bodyPr wrap="none" rtlCol="0">
            <a:spAutoFit/>
          </a:bodyPr>
          <a:lstStyle/>
          <a:p>
            <a:pPr fontAlgn="ctr">
              <a:lnSpc>
                <a:spcPct val="150000"/>
              </a:lnSpc>
            </a:pPr>
            <a:r>
              <a:rPr lang="zh-CN" altLang="en-US" sz="2000" dirty="0">
                <a:solidFill>
                  <a:srgbClr val="666666"/>
                </a:solidFill>
                <a:latin typeface="Myriad Pro" pitchFamily="34" charset="0"/>
                <a:ea typeface="微软雅黑" pitchFamily="34" charset="-122"/>
              </a:rPr>
              <a:t>主讲人：冯皓楠</a:t>
            </a:r>
            <a:endParaRPr lang="zh-CN" altLang="en-US" sz="2000" dirty="0">
              <a:solidFill>
                <a:srgbClr val="666666"/>
              </a:solidFill>
              <a:latin typeface="Myriad Pro" pitchFamily="34" charset="0"/>
              <a:ea typeface="微软雅黑" pitchFamily="34" charset="-122"/>
            </a:endParaRPr>
          </a:p>
          <a:p>
            <a:pPr fontAlgn="ctr">
              <a:lnSpc>
                <a:spcPct val="150000"/>
              </a:lnSpc>
            </a:pPr>
            <a:endParaRPr lang="en-US" altLang="zh-CN" sz="2000" dirty="0">
              <a:solidFill>
                <a:srgbClr val="666666"/>
              </a:solidFill>
              <a:latin typeface="Myriad Pro" pitchFamily="34" charset="0"/>
              <a:ea typeface="微软雅黑" pitchFamily="34" charset="-122"/>
            </a:endParaRPr>
          </a:p>
          <a:p>
            <a:pPr fontAlgn="ctr">
              <a:lnSpc>
                <a:spcPct val="150000"/>
              </a:lnSpc>
            </a:pPr>
            <a:r>
              <a:rPr lang="zh-CN" altLang="en-US" sz="2000" dirty="0">
                <a:solidFill>
                  <a:srgbClr val="666666"/>
                </a:solidFill>
                <a:latin typeface="Myriad Pro" pitchFamily="34" charset="0"/>
                <a:ea typeface="微软雅黑" pitchFamily="34" charset="-122"/>
              </a:rPr>
              <a:t>学院：网络空间安全学院</a:t>
            </a:r>
            <a:endParaRPr lang="en-US" altLang="zh-CN" sz="2000" dirty="0">
              <a:solidFill>
                <a:srgbClr val="666666"/>
              </a:solidFill>
              <a:latin typeface="Myriad Pro" pitchFamily="34" charset="0"/>
              <a:ea typeface="微软雅黑"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dirty="0"/>
              <a:t>安全协议分析领域的局限</a:t>
            </a:r>
            <a:endParaRPr lang="zh-CN" altLang="en-US" dirty="0"/>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r="16967" b="53446"/>
          <a:stretch>
            <a:fillRect/>
          </a:stretch>
        </p:blipFill>
        <p:spPr>
          <a:xfrm>
            <a:off x="6871387" y="3713147"/>
            <a:ext cx="4465128" cy="883420"/>
          </a:xfrm>
          <a:prstGeom prst="rect">
            <a:avLst/>
          </a:prstGeom>
          <a:ln w="19050">
            <a:solidFill>
              <a:schemeClr val="bg2">
                <a:lumMod val="25000"/>
              </a:schemeClr>
            </a:solidFill>
          </a:ln>
        </p:spPr>
      </p:pic>
      <p:pic>
        <p:nvPicPr>
          <p:cNvPr id="4" name="图片 3"/>
          <p:cNvPicPr>
            <a:picLocks noChangeAspect="1"/>
          </p:cNvPicPr>
          <p:nvPr/>
        </p:nvPicPr>
        <p:blipFill rotWithShape="1">
          <a:blip r:embed="rId2"/>
          <a:srcRect t="-1" r="8654" b="67049"/>
          <a:stretch>
            <a:fillRect/>
          </a:stretch>
        </p:blipFill>
        <p:spPr>
          <a:xfrm>
            <a:off x="7434691" y="4414166"/>
            <a:ext cx="4376302" cy="639277"/>
          </a:xfrm>
          <a:prstGeom prst="rect">
            <a:avLst/>
          </a:prstGeom>
          <a:ln w="19050">
            <a:solidFill>
              <a:schemeClr val="tx1"/>
            </a:solidFill>
          </a:ln>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12041" b="12040"/>
          <a:stretch>
            <a:fillRect/>
          </a:stretch>
        </p:blipFill>
        <p:spPr>
          <a:xfrm>
            <a:off x="914369" y="1235695"/>
            <a:ext cx="2430000" cy="1844829"/>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5439" r="12147" b="26168"/>
          <a:stretch>
            <a:fillRect/>
          </a:stretch>
        </p:blipFill>
        <p:spPr>
          <a:xfrm>
            <a:off x="8474368" y="1501233"/>
            <a:ext cx="945000" cy="1014699"/>
          </a:xfrm>
          <a:prstGeom prst="rect">
            <a:avLst/>
          </a:prstGeom>
        </p:spPr>
      </p:pic>
      <p:pic>
        <p:nvPicPr>
          <p:cNvPr id="7" name="内容占位符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5780" y="1501233"/>
            <a:ext cx="1855607" cy="1313754"/>
          </a:xfrm>
          <a:prstGeom prst="rect">
            <a:avLst/>
          </a:prstGeom>
        </p:spPr>
      </p:pic>
      <p:cxnSp>
        <p:nvCxnSpPr>
          <p:cNvPr id="8" name="直接箭头连接符 12"/>
          <p:cNvCxnSpPr/>
          <p:nvPr/>
        </p:nvCxnSpPr>
        <p:spPr>
          <a:xfrm>
            <a:off x="3530780" y="2139018"/>
            <a:ext cx="1208588" cy="0"/>
          </a:xfrm>
          <a:prstGeom prst="straightConnector1">
            <a:avLst/>
          </a:prstGeom>
          <a:ln w="19050">
            <a:solidFill>
              <a:schemeClr val="tx1"/>
            </a:solidFill>
            <a:prstDash val="solid"/>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9" name="直接箭头连接符 13"/>
          <p:cNvCxnSpPr/>
          <p:nvPr/>
        </p:nvCxnSpPr>
        <p:spPr>
          <a:xfrm>
            <a:off x="7131000" y="2139018"/>
            <a:ext cx="1073368" cy="0"/>
          </a:xfrm>
          <a:prstGeom prst="straightConnector1">
            <a:avLst/>
          </a:prstGeom>
          <a:ln w="19050">
            <a:solidFill>
              <a:schemeClr val="tx1"/>
            </a:solidFill>
            <a:prstDash val="solid"/>
            <a:headEnd type="none" w="lg" len="lg"/>
            <a:tailEnd type="stealth" w="lg" len="med"/>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4">
            <a:extLst>
              <a:ext uri="{28A0092B-C50C-407E-A947-70E740481C1C}">
                <a14:useLocalDpi xmlns:a14="http://schemas.microsoft.com/office/drawing/2010/main" val="0"/>
              </a:ext>
            </a:extLst>
          </a:blip>
          <a:srcRect l="15439" r="12147" b="26168"/>
          <a:stretch>
            <a:fillRect/>
          </a:stretch>
        </p:blipFill>
        <p:spPr>
          <a:xfrm>
            <a:off x="9554368" y="1508265"/>
            <a:ext cx="945000" cy="1014699"/>
          </a:xfrm>
          <a:prstGeom prst="rect">
            <a:avLst/>
          </a:prstGeom>
        </p:spPr>
      </p:pic>
      <p:cxnSp>
        <p:nvCxnSpPr>
          <p:cNvPr id="11" name="直接箭头连接符 15"/>
          <p:cNvCxnSpPr/>
          <p:nvPr/>
        </p:nvCxnSpPr>
        <p:spPr>
          <a:xfrm>
            <a:off x="8946868" y="2805067"/>
            <a:ext cx="0" cy="850903"/>
          </a:xfrm>
          <a:prstGeom prst="straightConnector1">
            <a:avLst/>
          </a:prstGeom>
          <a:ln w="19050">
            <a:solidFill>
              <a:schemeClr val="tx1"/>
            </a:solidFill>
            <a:prstDash val="solid"/>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7"/>
          <p:cNvCxnSpPr/>
          <p:nvPr/>
        </p:nvCxnSpPr>
        <p:spPr>
          <a:xfrm>
            <a:off x="10026868" y="2814987"/>
            <a:ext cx="0" cy="1449144"/>
          </a:xfrm>
          <a:prstGeom prst="straightConnector1">
            <a:avLst/>
          </a:prstGeom>
          <a:ln w="19050">
            <a:solidFill>
              <a:schemeClr val="tx1"/>
            </a:solidFill>
            <a:prstDash val="solid"/>
            <a:headEnd type="none" w="lg" len="lg"/>
            <a:tailEnd type="stealth" w="lg"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1314883" y="3059469"/>
            <a:ext cx="1628972" cy="584775"/>
          </a:xfrm>
          <a:prstGeom prst="rect">
            <a:avLst/>
          </a:prstGeom>
          <a:noFill/>
        </p:spPr>
        <p:txBody>
          <a:bodyPr wrap="none" rtlCol="0">
            <a:spAutoFit/>
          </a:bodyPr>
          <a:lstStyle/>
          <a:p>
            <a:pPr algn="ctr" fontAlgn="ctr"/>
            <a:r>
              <a:rPr lang="zh-CN" altLang="en-US" dirty="0">
                <a:solidFill>
                  <a:srgbClr val="666666"/>
                </a:solidFill>
                <a:latin typeface="微软雅黑" pitchFamily="34" charset="-122"/>
                <a:ea typeface="微软雅黑" pitchFamily="34" charset="-122"/>
              </a:rPr>
              <a:t>安全协议专家</a:t>
            </a:r>
            <a:endParaRPr lang="en-US" altLang="zh-CN" dirty="0">
              <a:solidFill>
                <a:srgbClr val="666666"/>
              </a:solidFill>
              <a:latin typeface="微软雅黑" pitchFamily="34" charset="-122"/>
              <a:ea typeface="微软雅黑" pitchFamily="34" charset="-122"/>
            </a:endParaRPr>
          </a:p>
          <a:p>
            <a:pPr algn="ctr" fontAlgn="ctr"/>
            <a:r>
              <a:rPr lang="zh-CN" altLang="en-US" sz="1400" dirty="0">
                <a:solidFill>
                  <a:srgbClr val="6DA04B"/>
                </a:solidFill>
                <a:latin typeface="微软雅黑" pitchFamily="34" charset="-122"/>
                <a:ea typeface="微软雅黑" pitchFamily="34" charset="-122"/>
              </a:rPr>
              <a:t>例如标准化组织</a:t>
            </a:r>
            <a:endParaRPr lang="en-US" altLang="zh-CN" sz="1400" dirty="0">
              <a:solidFill>
                <a:srgbClr val="6DA04B"/>
              </a:solidFill>
              <a:latin typeface="微软雅黑" pitchFamily="34" charset="-122"/>
              <a:ea typeface="微软雅黑" pitchFamily="34" charset="-122"/>
            </a:endParaRPr>
          </a:p>
        </p:txBody>
      </p:sp>
      <p:sp>
        <p:nvSpPr>
          <p:cNvPr id="14" name="文本框 13"/>
          <p:cNvSpPr txBox="1"/>
          <p:nvPr/>
        </p:nvSpPr>
        <p:spPr>
          <a:xfrm>
            <a:off x="5159651" y="3014258"/>
            <a:ext cx="1508746" cy="584775"/>
          </a:xfrm>
          <a:prstGeom prst="rect">
            <a:avLst/>
          </a:prstGeom>
          <a:noFill/>
        </p:spPr>
        <p:txBody>
          <a:bodyPr wrap="none" rtlCol="0">
            <a:spAutoFit/>
          </a:bodyPr>
          <a:lstStyle/>
          <a:p>
            <a:pPr algn="ctr" fontAlgn="ctr"/>
            <a:r>
              <a:rPr lang="zh-CN" altLang="en-US" dirty="0">
                <a:solidFill>
                  <a:srgbClr val="666666"/>
                </a:solidFill>
                <a:latin typeface="微软雅黑" pitchFamily="34" charset="-122"/>
                <a:ea typeface="微软雅黑" pitchFamily="34" charset="-122"/>
              </a:rPr>
              <a:t>协议标准</a:t>
            </a:r>
            <a:endParaRPr lang="en-US" altLang="zh-CN" dirty="0">
              <a:solidFill>
                <a:srgbClr val="666666"/>
              </a:solidFill>
              <a:latin typeface="微软雅黑" pitchFamily="34" charset="-122"/>
              <a:ea typeface="微软雅黑" pitchFamily="34" charset="-122"/>
            </a:endParaRPr>
          </a:p>
          <a:p>
            <a:pPr algn="ctr" fontAlgn="ctr"/>
            <a:r>
              <a:rPr lang="zh-CN" altLang="en-US" sz="1400" dirty="0">
                <a:solidFill>
                  <a:srgbClr val="6DA04B"/>
                </a:solidFill>
                <a:latin typeface="微软雅黑" pitchFamily="34" charset="-122"/>
                <a:ea typeface="微软雅黑" pitchFamily="34" charset="-122"/>
              </a:rPr>
              <a:t>例如</a:t>
            </a:r>
            <a:r>
              <a:rPr lang="en-US" altLang="zh-CN" sz="1400" dirty="0">
                <a:solidFill>
                  <a:srgbClr val="6DA04B"/>
                </a:solidFill>
                <a:latin typeface="微软雅黑" pitchFamily="34" charset="-122"/>
                <a:ea typeface="微软雅黑" pitchFamily="34" charset="-122"/>
              </a:rPr>
              <a:t>TLS 1.2</a:t>
            </a:r>
            <a:r>
              <a:rPr lang="zh-CN" altLang="en-US" sz="1400" dirty="0">
                <a:solidFill>
                  <a:srgbClr val="6DA04B"/>
                </a:solidFill>
                <a:latin typeface="微软雅黑" pitchFamily="34" charset="-122"/>
                <a:ea typeface="微软雅黑" pitchFamily="34" charset="-122"/>
              </a:rPr>
              <a:t>标准</a:t>
            </a:r>
            <a:endParaRPr lang="zh-CN" altLang="en-US" sz="1400" dirty="0">
              <a:solidFill>
                <a:srgbClr val="6DA04B"/>
              </a:solidFill>
              <a:latin typeface="微软雅黑" pitchFamily="34" charset="-122"/>
              <a:ea typeface="微软雅黑" pitchFamily="34" charset="-122"/>
            </a:endParaRPr>
          </a:p>
        </p:txBody>
      </p:sp>
      <p:cxnSp>
        <p:nvCxnSpPr>
          <p:cNvPr id="15" name="连接符: 曲线 29"/>
          <p:cNvCxnSpPr>
            <a:endCxn id="13" idx="2"/>
          </p:cNvCxnSpPr>
          <p:nvPr/>
        </p:nvCxnSpPr>
        <p:spPr>
          <a:xfrm rot="10800000">
            <a:off x="2129370" y="3644245"/>
            <a:ext cx="4488749" cy="510613"/>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cxnSp>
        <p:nvCxnSpPr>
          <p:cNvPr id="16" name="连接符: 曲线 31"/>
          <p:cNvCxnSpPr/>
          <p:nvPr/>
        </p:nvCxnSpPr>
        <p:spPr>
          <a:xfrm rot="10800000">
            <a:off x="2129369" y="3754611"/>
            <a:ext cx="5135057" cy="1096048"/>
          </a:xfrm>
          <a:prstGeom prst="curvedConnector2">
            <a:avLst/>
          </a:prstGeom>
          <a:ln w="19050">
            <a:tailEnd type="triangle"/>
          </a:ln>
        </p:spPr>
        <p:style>
          <a:lnRef idx="1">
            <a:schemeClr val="dk1"/>
          </a:lnRef>
          <a:fillRef idx="0">
            <a:schemeClr val="dk1"/>
          </a:fillRef>
          <a:effectRef idx="0">
            <a:schemeClr val="dk1"/>
          </a:effectRef>
          <a:fontRef idx="minor">
            <a:schemeClr val="tx1"/>
          </a:fontRef>
        </p:style>
      </p:cxnSp>
      <p:sp>
        <p:nvSpPr>
          <p:cNvPr id="17" name="文本框 16"/>
          <p:cNvSpPr txBox="1"/>
          <p:nvPr/>
        </p:nvSpPr>
        <p:spPr>
          <a:xfrm rot="21292117">
            <a:off x="853740" y="5482844"/>
            <a:ext cx="4288353" cy="584775"/>
          </a:xfrm>
          <a:prstGeom prst="rect">
            <a:avLst/>
          </a:prstGeom>
          <a:noFill/>
        </p:spPr>
        <p:txBody>
          <a:bodyPr wrap="none" rtlCol="0">
            <a:spAutoFit/>
          </a:bodyPr>
          <a:lstStyle/>
          <a:p>
            <a:r>
              <a:rPr lang="zh-CN" altLang="en-US" sz="3200" dirty="0">
                <a:latin typeface="楷体" pitchFamily="49" charset="-122"/>
                <a:ea typeface="楷体" pitchFamily="49" charset="-122"/>
              </a:rPr>
              <a:t>如何能发现所有的漏洞</a:t>
            </a:r>
            <a:endParaRPr lang="zh-CN" altLang="en-US" sz="3200" dirty="0">
              <a:latin typeface="楷体" pitchFamily="49" charset="-122"/>
              <a:ea typeface="楷体" pitchFamily="49" charset="-122"/>
            </a:endParaRPr>
          </a:p>
        </p:txBody>
      </p:sp>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b="1369"/>
          <a:stretch>
            <a:fillRect/>
          </a:stretch>
        </p:blipFill>
        <p:spPr>
          <a:xfrm rot="21248464">
            <a:off x="5147774" y="5054464"/>
            <a:ext cx="539373" cy="892170"/>
          </a:xfrm>
          <a:prstGeom prst="rect">
            <a:avLst/>
          </a:prstGeom>
        </p:spPr>
      </p:pic>
      <p:pic>
        <p:nvPicPr>
          <p:cNvPr id="19" name="图片 18"/>
          <p:cNvPicPr>
            <a:picLocks noChangeAspect="1"/>
          </p:cNvPicPr>
          <p:nvPr/>
        </p:nvPicPr>
        <p:blipFill rotWithShape="1">
          <a:blip r:embed="rId4">
            <a:extLst>
              <a:ext uri="{28A0092B-C50C-407E-A947-70E740481C1C}">
                <a14:useLocalDpi xmlns:a14="http://schemas.microsoft.com/office/drawing/2010/main" val="0"/>
              </a:ext>
            </a:extLst>
          </a:blip>
          <a:srcRect l="15439" r="12147" b="26168"/>
          <a:stretch>
            <a:fillRect/>
          </a:stretch>
        </p:blipFill>
        <p:spPr>
          <a:xfrm>
            <a:off x="10637273" y="1534383"/>
            <a:ext cx="945000" cy="1014699"/>
          </a:xfrm>
          <a:prstGeom prst="rect">
            <a:avLst/>
          </a:prstGeom>
        </p:spPr>
      </p:pic>
      <p:cxnSp>
        <p:nvCxnSpPr>
          <p:cNvPr id="20" name="直接箭头连接符 19"/>
          <p:cNvCxnSpPr/>
          <p:nvPr/>
        </p:nvCxnSpPr>
        <p:spPr>
          <a:xfrm>
            <a:off x="11074230" y="2814987"/>
            <a:ext cx="0" cy="2571903"/>
          </a:xfrm>
          <a:prstGeom prst="straightConnector1">
            <a:avLst/>
          </a:prstGeom>
          <a:ln w="19050">
            <a:solidFill>
              <a:schemeClr val="tx1"/>
            </a:solidFill>
            <a:prstDash val="solid"/>
            <a:headEnd type="none" w="lg" len="lg"/>
            <a:tailEnd type="stealth" w="lg" len="med"/>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10241332" y="5500549"/>
            <a:ext cx="1569661" cy="369332"/>
          </a:xfrm>
          <a:prstGeom prst="rect">
            <a:avLst/>
          </a:prstGeom>
          <a:noFill/>
        </p:spPr>
        <p:txBody>
          <a:bodyPr wrap="none" rtlCol="0">
            <a:spAutoFit/>
          </a:bodyPr>
          <a:lstStyle/>
          <a:p>
            <a:pPr algn="ctr" fontAlgn="ctr"/>
            <a:r>
              <a:rPr lang="zh-CN" altLang="en-US" dirty="0">
                <a:solidFill>
                  <a:srgbClr val="666666"/>
                </a:solidFill>
                <a:latin typeface="微软雅黑" pitchFamily="34" charset="-122"/>
                <a:ea typeface="微软雅黑" pitchFamily="34" charset="-122"/>
              </a:rPr>
              <a:t>未知的新漏洞</a:t>
            </a:r>
            <a:endParaRPr lang="en-US" altLang="zh-CN" dirty="0">
              <a:solidFill>
                <a:srgbClr val="666666"/>
              </a:solidFill>
              <a:latin typeface="微软雅黑" pitchFamily="34" charset="-122"/>
              <a:ea typeface="微软雅黑" pitchFamily="34" charset="-122"/>
            </a:endParaRPr>
          </a:p>
        </p:txBody>
      </p:sp>
      <p:sp>
        <p:nvSpPr>
          <p:cNvPr id="22" name="文本框 21"/>
          <p:cNvSpPr txBox="1"/>
          <p:nvPr/>
        </p:nvSpPr>
        <p:spPr>
          <a:xfrm>
            <a:off x="3827938" y="1690742"/>
            <a:ext cx="614272" cy="338554"/>
          </a:xfrm>
          <a:prstGeom prst="rect">
            <a:avLst/>
          </a:prstGeom>
          <a:noFill/>
        </p:spPr>
        <p:txBody>
          <a:bodyPr wrap="none" rtlCol="0">
            <a:spAutoFit/>
          </a:bodyPr>
          <a:lstStyle/>
          <a:p>
            <a:pPr algn="ctr" fontAlgn="ctr"/>
            <a:r>
              <a:rPr lang="en-US" altLang="zh-CN" sz="1600" dirty="0">
                <a:solidFill>
                  <a:srgbClr val="990000"/>
                </a:solidFill>
                <a:latin typeface="微软雅黑" pitchFamily="34" charset="-122"/>
                <a:ea typeface="微软雅黑" pitchFamily="34" charset="-122"/>
              </a:rPr>
              <a:t>V1.2</a:t>
            </a:r>
            <a:endParaRPr lang="zh-CN" altLang="en-US" sz="1600" dirty="0">
              <a:solidFill>
                <a:srgbClr val="990000"/>
              </a:solidFill>
              <a:latin typeface="微软雅黑" pitchFamily="34" charset="-122"/>
              <a:ea typeface="微软雅黑" pitchFamily="34" charset="-122"/>
            </a:endParaRPr>
          </a:p>
        </p:txBody>
      </p:sp>
      <p:sp>
        <p:nvSpPr>
          <p:cNvPr id="23" name="文本框 22"/>
          <p:cNvSpPr txBox="1"/>
          <p:nvPr/>
        </p:nvSpPr>
        <p:spPr>
          <a:xfrm>
            <a:off x="3825384" y="1683254"/>
            <a:ext cx="614272" cy="338554"/>
          </a:xfrm>
          <a:prstGeom prst="rect">
            <a:avLst/>
          </a:prstGeom>
          <a:noFill/>
        </p:spPr>
        <p:txBody>
          <a:bodyPr wrap="none" rtlCol="0">
            <a:spAutoFit/>
          </a:bodyPr>
          <a:lstStyle/>
          <a:p>
            <a:pPr algn="ctr" fontAlgn="ctr"/>
            <a:r>
              <a:rPr lang="en-US" altLang="zh-CN" sz="1600" dirty="0">
                <a:solidFill>
                  <a:srgbClr val="990000"/>
                </a:solidFill>
                <a:latin typeface="微软雅黑" pitchFamily="34" charset="-122"/>
                <a:ea typeface="微软雅黑" pitchFamily="34" charset="-122"/>
              </a:rPr>
              <a:t>V1.3</a:t>
            </a:r>
            <a:endParaRPr lang="zh-CN" altLang="en-US" sz="1600" dirty="0">
              <a:solidFill>
                <a:srgbClr val="990000"/>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down)">
                                      <p:cBhvr>
                                        <p:cTn id="21" dur="500"/>
                                        <p:tgtEl>
                                          <p:spTgt spid="15"/>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left)">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22" presetClass="exit" presetSubtype="8" fill="hold" grpId="1" nodeType="withEffect">
                                  <p:stCondLst>
                                    <p:cond delay="0"/>
                                  </p:stCondLst>
                                  <p:childTnLst>
                                    <p:animEffect transition="out" filter="wipe(left)">
                                      <p:cBhvr>
                                        <p:cTn id="31" dur="500"/>
                                        <p:tgtEl>
                                          <p:spTgt spid="22"/>
                                        </p:tgtEl>
                                      </p:cBhvr>
                                    </p:animEffect>
                                    <p:set>
                                      <p:cBhvr>
                                        <p:cTn id="32" dur="1" fill="hold">
                                          <p:stCondLst>
                                            <p:cond delay="499"/>
                                          </p:stCondLst>
                                        </p:cTn>
                                        <p:tgtEl>
                                          <p:spTgt spid="22"/>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nodeType="with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down)">
                                      <p:cBhvr>
                                        <p:cTn id="43" dur="500"/>
                                        <p:tgtEl>
                                          <p:spTgt spid="16"/>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ipe(left)">
                                      <p:cBhvr>
                                        <p:cTn id="46" dur="500"/>
                                        <p:tgtEl>
                                          <p:spTgt spid="2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42" presetClass="entr" presetSubtype="0" fill="hold"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50"/>
                                        <p:tgtEl>
                                          <p:spTgt spid="18"/>
                                        </p:tgtEl>
                                      </p:cBhvr>
                                    </p:animEffect>
                                    <p:anim calcmode="lin" valueType="num">
                                      <p:cBhvr>
                                        <p:cTn id="63" dur="250" fill="hold"/>
                                        <p:tgtEl>
                                          <p:spTgt spid="18"/>
                                        </p:tgtEl>
                                        <p:attrNameLst>
                                          <p:attrName>ppt_x</p:attrName>
                                        </p:attrNameLst>
                                      </p:cBhvr>
                                      <p:tavLst>
                                        <p:tav tm="0">
                                          <p:val>
                                            <p:strVal val="#ppt_x"/>
                                          </p:val>
                                        </p:tav>
                                        <p:tav tm="100000">
                                          <p:val>
                                            <p:strVal val="#ppt_x"/>
                                          </p:val>
                                        </p:tav>
                                      </p:tavLst>
                                    </p:anim>
                                    <p:anim calcmode="lin" valueType="num">
                                      <p:cBhvr>
                                        <p:cTn id="64" dur="250" fill="hold"/>
                                        <p:tgtEl>
                                          <p:spTgt spid="18"/>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fade">
                                      <p:cBhvr>
                                        <p:cTn id="67" dur="250"/>
                                        <p:tgtEl>
                                          <p:spTgt spid="17"/>
                                        </p:tgtEl>
                                      </p:cBhvr>
                                    </p:animEffect>
                                    <p:anim calcmode="lin" valueType="num">
                                      <p:cBhvr>
                                        <p:cTn id="68" dur="250" fill="hold"/>
                                        <p:tgtEl>
                                          <p:spTgt spid="17"/>
                                        </p:tgtEl>
                                        <p:attrNameLst>
                                          <p:attrName>ppt_x</p:attrName>
                                        </p:attrNameLst>
                                      </p:cBhvr>
                                      <p:tavLst>
                                        <p:tav tm="0">
                                          <p:val>
                                            <p:strVal val="#ppt_x"/>
                                          </p:val>
                                        </p:tav>
                                        <p:tav tm="100000">
                                          <p:val>
                                            <p:strVal val="#ppt_x"/>
                                          </p:val>
                                        </p:tav>
                                      </p:tavLst>
                                    </p:anim>
                                    <p:anim calcmode="lin" valueType="num">
                                      <p:cBhvr>
                                        <p:cTn id="69" dur="25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2" grpId="0"/>
      <p:bldP spid="22" grpId="1"/>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Needham-Schroeder</a:t>
            </a:r>
            <a:r>
              <a:rPr lang="zh-CN" altLang="en-US" dirty="0"/>
              <a:t>协议的中间人攻击</a:t>
            </a:r>
            <a:endParaRPr lang="zh-CN" altLang="en-US" dirty="0"/>
          </a:p>
        </p:txBody>
      </p:sp>
      <p:sp>
        <p:nvSpPr>
          <p:cNvPr id="4" name="TextBox 9"/>
          <p:cNvSpPr txBox="1"/>
          <p:nvPr/>
        </p:nvSpPr>
        <p:spPr>
          <a:xfrm>
            <a:off x="864750" y="748980"/>
            <a:ext cx="10417499" cy="501997"/>
          </a:xfrm>
          <a:prstGeom prst="rect">
            <a:avLst/>
          </a:prstGeom>
          <a:noFill/>
        </p:spPr>
        <p:txBody>
          <a:bodyPr wrap="square" rtlCol="0">
            <a:spAutoFit/>
          </a:bodyPr>
          <a:lstStyle/>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1978</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年，</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Needham</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和</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Schroeder</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首次</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提出使用形式化分析方法对安全协议进行分析</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6" name="TextBox 9"/>
          <p:cNvSpPr txBox="1"/>
          <p:nvPr/>
        </p:nvSpPr>
        <p:spPr>
          <a:xfrm>
            <a:off x="887249" y="3581306"/>
            <a:ext cx="10417499" cy="963662"/>
          </a:xfrm>
          <a:prstGeom prst="rect">
            <a:avLst/>
          </a:prstGeom>
          <a:noFill/>
        </p:spPr>
        <p:txBody>
          <a:bodyPr wrap="square" rtlCol="0">
            <a:spAutoFit/>
          </a:bodyPr>
          <a:lstStyle/>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1996</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年，</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Lowe</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等人通过</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形式化分析技术</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首次</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发现了已经被连续使用</a:t>
            </a:r>
            <a:r>
              <a:rPr lang="en-US" altLang="zh-CN" sz="2000"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17</a:t>
            </a:r>
            <a:r>
              <a:rPr lang="zh-CN" altLang="en-US" sz="2000"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年</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并被认为是安全的</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Needham-Schroeder</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协议存在</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中间人攻击</a:t>
            </a:r>
            <a:endPar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43414" y="1413554"/>
            <a:ext cx="8000028" cy="2015446"/>
          </a:xfrm>
          <a:prstGeom prst="rect">
            <a:avLst/>
          </a:prstGeom>
          <a:ln>
            <a:solidFill>
              <a:srgbClr val="666666"/>
            </a:solidFill>
          </a:ln>
        </p:spPr>
      </p:pic>
      <p:pic>
        <p:nvPicPr>
          <p:cNvPr id="28" name="图片 27"/>
          <p:cNvPicPr>
            <a:picLocks noChangeAspect="1"/>
          </p:cNvPicPr>
          <p:nvPr/>
        </p:nvPicPr>
        <p:blipFill rotWithShape="1">
          <a:blip r:embed="rId2">
            <a:extLst>
              <a:ext uri="{28A0092B-C50C-407E-A947-70E740481C1C}">
                <a14:useLocalDpi xmlns:a14="http://schemas.microsoft.com/office/drawing/2010/main" val="0"/>
              </a:ext>
            </a:extLst>
          </a:blip>
          <a:srcRect r="6596"/>
          <a:stretch>
            <a:fillRect/>
          </a:stretch>
        </p:blipFill>
        <p:spPr>
          <a:xfrm>
            <a:off x="2052981" y="4734000"/>
            <a:ext cx="8086036" cy="1822862"/>
          </a:xfrm>
          <a:prstGeom prst="rect">
            <a:avLst/>
          </a:prstGeom>
          <a:ln>
            <a:solidFill>
              <a:srgbClr val="666666"/>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dirty="0"/>
              <a:t>形式化分析技术</a:t>
            </a:r>
            <a:endParaRPr lang="zh-CN" altLang="en-US" dirty="0"/>
          </a:p>
        </p:txBody>
      </p:sp>
      <p:sp>
        <p:nvSpPr>
          <p:cNvPr id="3" name="TextBox 9"/>
          <p:cNvSpPr txBox="1"/>
          <p:nvPr/>
        </p:nvSpPr>
        <p:spPr>
          <a:xfrm>
            <a:off x="784415" y="1101721"/>
            <a:ext cx="6571585" cy="553085"/>
          </a:xfrm>
          <a:prstGeom prst="rect">
            <a:avLst/>
          </a:prstGeom>
          <a:noFill/>
        </p:spPr>
        <p:txBody>
          <a:bodyPr wrap="square" rtlCol="0">
            <a:spAutoFit/>
          </a:bodyPr>
          <a:lstStyle/>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数学</a:t>
            </a:r>
            <a:r>
              <a:rPr lang="zh-CN" altLang="en-US" sz="2000" b="1"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（可证） </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计算机</a:t>
            </a:r>
            <a:r>
              <a:rPr lang="zh-CN" altLang="en-US" sz="2000" b="1"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（便捷、高效、自动化）</a:t>
            </a:r>
            <a:endParaRPr lang="zh-CN" altLang="en-US" sz="2000" b="1" dirty="0">
              <a:solidFill>
                <a:srgbClr val="C00000"/>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4" name="TextBox 9"/>
          <p:cNvSpPr txBox="1"/>
          <p:nvPr/>
        </p:nvSpPr>
        <p:spPr>
          <a:xfrm>
            <a:off x="784414" y="1779780"/>
            <a:ext cx="6022570" cy="2014855"/>
          </a:xfrm>
          <a:prstGeom prst="rect">
            <a:avLst/>
          </a:prstGeom>
          <a:noFill/>
        </p:spPr>
        <p:txBody>
          <a:bodyPr wrap="square" rtlCol="0">
            <a:spAutoFit/>
          </a:bodyPr>
          <a:lstStyle/>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技术原理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逻辑推理技术（</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逻辑、</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GNY</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逻辑）</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模型检测技术（状态空间遍历）</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定理证明技术（归纳法、串空间模型、阶函数）</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5" name="内容占位符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26000" y="4194007"/>
            <a:ext cx="2046287" cy="1448754"/>
          </a:xfrm>
          <a:prstGeom prst="rect">
            <a:avLst/>
          </a:prstGeom>
        </p:spPr>
      </p:pic>
      <p:sp>
        <p:nvSpPr>
          <p:cNvPr id="6" name="矩形 5"/>
          <p:cNvSpPr/>
          <p:nvPr/>
        </p:nvSpPr>
        <p:spPr>
          <a:xfrm>
            <a:off x="7603639" y="4357572"/>
            <a:ext cx="1160179" cy="1121621"/>
          </a:xfrm>
          <a:prstGeom prst="rect">
            <a:avLst/>
          </a:prstGeom>
          <a:solidFill>
            <a:schemeClr val="bg1">
              <a:lumMod val="95000"/>
            </a:schemeClr>
          </a:solidFill>
          <a:ln w="28575">
            <a:solidFill>
              <a:srgbClr val="666666"/>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lang="zh-CN" altLang="en-US" dirty="0">
                <a:latin typeface="微软雅黑" pitchFamily="34" charset="-122"/>
                <a:ea typeface="微软雅黑" pitchFamily="34" charset="-122"/>
                <a:cs typeface="Times New Roman" panose="02020503050405090304" pitchFamily="18" charset="0"/>
              </a:rPr>
              <a:t>形式化分析工具</a:t>
            </a:r>
            <a:endParaRPr lang="zh-CN" altLang="en-US" dirty="0">
              <a:latin typeface="微软雅黑" pitchFamily="34" charset="-122"/>
              <a:ea typeface="微软雅黑" pitchFamily="34" charset="-122"/>
              <a:cs typeface="Times New Roman" panose="02020503050405090304" pitchFamily="18" charset="0"/>
            </a:endParaRPr>
          </a:p>
        </p:txBody>
      </p:sp>
      <p:pic>
        <p:nvPicPr>
          <p:cNvPr id="7" name="图片 6"/>
          <p:cNvPicPr>
            <a:picLocks noChangeAspect="1"/>
          </p:cNvPicPr>
          <p:nvPr/>
        </p:nvPicPr>
        <p:blipFill rotWithShape="1">
          <a:blip r:embed="rId2"/>
          <a:srcRect b="6999"/>
          <a:stretch>
            <a:fillRect/>
          </a:stretch>
        </p:blipFill>
        <p:spPr>
          <a:xfrm>
            <a:off x="10046354" y="4347745"/>
            <a:ext cx="677232" cy="468595"/>
          </a:xfrm>
          <a:prstGeom prst="rect">
            <a:avLst/>
          </a:prstGeom>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26861" y="5108432"/>
            <a:ext cx="314397" cy="31439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直接箭头连接符 11"/>
          <p:cNvCxnSpPr/>
          <p:nvPr/>
        </p:nvCxnSpPr>
        <p:spPr>
          <a:xfrm>
            <a:off x="3532586" y="4918383"/>
            <a:ext cx="855000" cy="0"/>
          </a:xfrm>
          <a:prstGeom prst="straightConnector1">
            <a:avLst/>
          </a:prstGeom>
          <a:ln w="19050">
            <a:solidFill>
              <a:schemeClr val="tx1"/>
            </a:solidFill>
            <a:prstDash val="sysDash"/>
            <a:headEnd type="none" w="lg" len="lg"/>
            <a:tailEnd type="stealth" w="lg" len="med"/>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4551937" y="4194000"/>
            <a:ext cx="1815649" cy="1448754"/>
            <a:chOff x="4364045" y="4179295"/>
            <a:chExt cx="1979418" cy="1628490"/>
          </a:xfrm>
        </p:grpSpPr>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4045" y="4179295"/>
              <a:ext cx="1731954" cy="1448754"/>
            </a:xfrm>
            <a:prstGeom prst="rect">
              <a:avLst/>
            </a:prstGeom>
            <a:ln w="19050">
              <a:solidFill>
                <a:srgbClr val="666666"/>
              </a:solidFill>
            </a:ln>
          </p:spPr>
        </p:pic>
        <p:pic>
          <p:nvPicPr>
            <p:cNvPr id="12" name="图片 11"/>
            <p:cNvPicPr>
              <a:picLocks noChangeAspect="1"/>
            </p:cNvPicPr>
            <p:nvPr/>
          </p:nvPicPr>
          <p:blipFill rotWithShape="1">
            <a:blip r:embed="rId4">
              <a:extLst>
                <a:ext uri="{28A0092B-C50C-407E-A947-70E740481C1C}">
                  <a14:useLocalDpi xmlns:a14="http://schemas.microsoft.com/office/drawing/2010/main" val="0"/>
                </a:ext>
              </a:extLst>
            </a:blip>
            <a:srcRect b="26958"/>
            <a:stretch>
              <a:fillRect/>
            </a:stretch>
          </p:blipFill>
          <p:spPr>
            <a:xfrm>
              <a:off x="4611509" y="4749591"/>
              <a:ext cx="1731954" cy="1058194"/>
            </a:xfrm>
            <a:prstGeom prst="rect">
              <a:avLst/>
            </a:prstGeom>
            <a:ln w="19050">
              <a:solidFill>
                <a:srgbClr val="666666"/>
              </a:solidFill>
            </a:ln>
          </p:spPr>
        </p:pic>
      </p:grpSp>
      <p:cxnSp>
        <p:nvCxnSpPr>
          <p:cNvPr id="13" name="直接箭头连接符 25"/>
          <p:cNvCxnSpPr/>
          <p:nvPr/>
        </p:nvCxnSpPr>
        <p:spPr>
          <a:xfrm>
            <a:off x="6547586" y="4918383"/>
            <a:ext cx="855000" cy="0"/>
          </a:xfrm>
          <a:prstGeom prst="straightConnector1">
            <a:avLst/>
          </a:prstGeom>
          <a:ln w="19050">
            <a:solidFill>
              <a:schemeClr val="tx1"/>
            </a:solidFill>
            <a:prstDash val="sysDash"/>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4" name="直接箭头连接符 26"/>
          <p:cNvCxnSpPr/>
          <p:nvPr/>
        </p:nvCxnSpPr>
        <p:spPr>
          <a:xfrm>
            <a:off x="8977586" y="4601269"/>
            <a:ext cx="855000" cy="0"/>
          </a:xfrm>
          <a:prstGeom prst="straightConnector1">
            <a:avLst/>
          </a:prstGeom>
          <a:ln w="19050">
            <a:solidFill>
              <a:schemeClr val="tx1"/>
            </a:solidFill>
            <a:prstDash val="sysDash"/>
            <a:headEnd type="none" w="lg" len="lg"/>
            <a:tailEnd type="stealth" w="lg" len="med"/>
          </a:ln>
        </p:spPr>
        <p:style>
          <a:lnRef idx="1">
            <a:schemeClr val="accent1"/>
          </a:lnRef>
          <a:fillRef idx="0">
            <a:schemeClr val="accent1"/>
          </a:fillRef>
          <a:effectRef idx="0">
            <a:schemeClr val="accent1"/>
          </a:effectRef>
          <a:fontRef idx="minor">
            <a:schemeClr val="tx1"/>
          </a:fontRef>
        </p:style>
      </p:cxnSp>
      <p:cxnSp>
        <p:nvCxnSpPr>
          <p:cNvPr id="15" name="直接箭头连接符 27"/>
          <p:cNvCxnSpPr/>
          <p:nvPr/>
        </p:nvCxnSpPr>
        <p:spPr>
          <a:xfrm>
            <a:off x="8977586" y="5265631"/>
            <a:ext cx="855000" cy="0"/>
          </a:xfrm>
          <a:prstGeom prst="straightConnector1">
            <a:avLst/>
          </a:prstGeom>
          <a:ln w="19050">
            <a:solidFill>
              <a:schemeClr val="tx1"/>
            </a:solidFill>
            <a:prstDash val="sysDash"/>
            <a:headEnd type="none" w="lg" len="lg"/>
            <a:tailEnd type="stealth" w="lg"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10109219" y="1593218"/>
            <a:ext cx="1228733"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AVISPA</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7" name="矩形 16"/>
          <p:cNvSpPr/>
          <p:nvPr/>
        </p:nvSpPr>
        <p:spPr>
          <a:xfrm>
            <a:off x="8376724" y="2085922"/>
            <a:ext cx="1676869" cy="584775"/>
          </a:xfrm>
          <a:prstGeom prst="rect">
            <a:avLst/>
          </a:prstGeom>
          <a:noFill/>
        </p:spPr>
        <p:txBody>
          <a:bodyPr wrap="none" lIns="91440" tIns="45720" rIns="91440" bIns="45720">
            <a:spAutoFit/>
          </a:bodyPr>
          <a:lstStyle/>
          <a:p>
            <a:pPr algn="ctr"/>
            <a:r>
              <a:rPr lang="en-US" altLang="zh-CN" sz="3200" b="1" cap="none" spc="0" dirty="0">
                <a:ln w="0"/>
                <a:effectLst>
                  <a:outerShdw blurRad="38100" dist="19050" dir="2700000" algn="tl" rotWithShape="0">
                    <a:schemeClr val="dk1">
                      <a:alpha val="40000"/>
                    </a:schemeClr>
                  </a:outerShdw>
                </a:effectLst>
                <a:latin typeface="Myriad Pro" pitchFamily="34" charset="0"/>
              </a:rPr>
              <a:t>ProVerif</a:t>
            </a:r>
            <a:endParaRPr lang="en-US" altLang="zh-CN" sz="3200" b="1" cap="none" spc="0" dirty="0">
              <a:ln w="0"/>
              <a:effectLst>
                <a:outerShdw blurRad="38100" dist="19050" dir="2700000" algn="tl" rotWithShape="0">
                  <a:schemeClr val="dk1">
                    <a:alpha val="40000"/>
                  </a:schemeClr>
                </a:outerShdw>
              </a:effectLst>
              <a:latin typeface="Myriad Pro" pitchFamily="34" charset="0"/>
            </a:endParaRPr>
          </a:p>
        </p:txBody>
      </p:sp>
      <p:sp>
        <p:nvSpPr>
          <p:cNvPr id="18" name="矩形 17"/>
          <p:cNvSpPr/>
          <p:nvPr/>
        </p:nvSpPr>
        <p:spPr>
          <a:xfrm>
            <a:off x="10390436" y="3119056"/>
            <a:ext cx="1313821" cy="523220"/>
          </a:xfrm>
          <a:prstGeom prst="rect">
            <a:avLst/>
          </a:prstGeom>
          <a:noFill/>
        </p:spPr>
        <p:txBody>
          <a:bodyPr wrap="none" lIns="91440" tIns="45720" rIns="91440" bIns="45720">
            <a:spAutoFit/>
          </a:bodyPr>
          <a:lstStyle/>
          <a:p>
            <a:pPr algn="ctr"/>
            <a:r>
              <a:rPr lang="en-US" altLang="zh-CN" sz="2800" dirty="0">
                <a:ln w="0"/>
                <a:effectLst>
                  <a:outerShdw blurRad="38100" dist="19050" dir="2700000" algn="tl" rotWithShape="0">
                    <a:schemeClr val="dk1">
                      <a:alpha val="40000"/>
                    </a:schemeClr>
                  </a:outerShdw>
                </a:effectLst>
                <a:latin typeface="Myriad Pro" pitchFamily="34" charset="0"/>
              </a:rPr>
              <a:t>Scyther</a:t>
            </a:r>
            <a:endParaRPr lang="en-US" altLang="zh-CN" sz="2800" dirty="0">
              <a:ln w="0"/>
              <a:effectLst>
                <a:outerShdw blurRad="38100" dist="19050" dir="2700000" algn="tl" rotWithShape="0">
                  <a:schemeClr val="dk1">
                    <a:alpha val="40000"/>
                  </a:schemeClr>
                </a:outerShdw>
              </a:effectLst>
              <a:latin typeface="Myriad Pro" pitchFamily="34" charset="0"/>
            </a:endParaRPr>
          </a:p>
        </p:txBody>
      </p:sp>
      <p:sp>
        <p:nvSpPr>
          <p:cNvPr id="19" name="矩形 18"/>
          <p:cNvSpPr/>
          <p:nvPr/>
        </p:nvSpPr>
        <p:spPr>
          <a:xfrm>
            <a:off x="9585271" y="876999"/>
            <a:ext cx="1963743"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Maude-NPA</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0" name="矩形 19"/>
          <p:cNvSpPr/>
          <p:nvPr/>
        </p:nvSpPr>
        <p:spPr>
          <a:xfrm>
            <a:off x="8376724" y="3444917"/>
            <a:ext cx="1386213"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Tamarin</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1" name="矩形 20"/>
          <p:cNvSpPr/>
          <p:nvPr/>
        </p:nvSpPr>
        <p:spPr>
          <a:xfrm>
            <a:off x="6806984" y="2204527"/>
            <a:ext cx="792204"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FDR</a:t>
            </a:r>
            <a:endPar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2" name="矩形 21"/>
          <p:cNvSpPr/>
          <p:nvPr/>
        </p:nvSpPr>
        <p:spPr>
          <a:xfrm>
            <a:off x="9500445" y="2644784"/>
            <a:ext cx="1319592"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Isabelle</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3" name="矩形 22"/>
          <p:cNvSpPr/>
          <p:nvPr/>
        </p:nvSpPr>
        <p:spPr>
          <a:xfrm>
            <a:off x="7107209" y="1532025"/>
            <a:ext cx="1269515"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Athena</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4" name="矩形 23"/>
          <p:cNvSpPr/>
          <p:nvPr/>
        </p:nvSpPr>
        <p:spPr>
          <a:xfrm>
            <a:off x="7908827" y="916406"/>
            <a:ext cx="1227836"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SATMC</a:t>
            </a:r>
            <a:endParaRPr lang="zh-CN" altLang="en-US" sz="28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25" name="矩形 24"/>
          <p:cNvSpPr/>
          <p:nvPr/>
        </p:nvSpPr>
        <p:spPr>
          <a:xfrm>
            <a:off x="7130521" y="2806531"/>
            <a:ext cx="1106713" cy="523220"/>
          </a:xfrm>
          <a:prstGeom prst="rect">
            <a:avLst/>
          </a:prstGeom>
          <a:noFill/>
        </p:spPr>
        <p:txBody>
          <a:bodyPr wrap="none" lIns="91440" tIns="45720" rIns="91440" bIns="45720">
            <a:spAutoFit/>
          </a:bodyPr>
          <a:lstStyle/>
          <a:p>
            <a:pPr algn="ctr"/>
            <a:r>
              <a:rPr lang="en-US" altLang="zh-CN" sz="2800" b="0" cap="none" spc="0" dirty="0">
                <a:ln w="0"/>
                <a:solidFill>
                  <a:schemeClr val="tx1"/>
                </a:solidFill>
                <a:effectLst>
                  <a:outerShdw blurRad="38100" dist="19050" dir="2700000" algn="tl" rotWithShape="0">
                    <a:schemeClr val="dk1">
                      <a:alpha val="40000"/>
                    </a:schemeClr>
                  </a:outerShdw>
                </a:effectLst>
                <a:latin typeface="Myriad Pro" pitchFamily="34" charset="0"/>
              </a:rPr>
              <a:t>TA</a:t>
            </a:r>
            <a:r>
              <a:rPr lang="en-US" altLang="zh-CN" sz="2800" dirty="0">
                <a:ln w="0"/>
                <a:effectLst>
                  <a:outerShdw blurRad="38100" dist="19050" dir="2700000" algn="tl" rotWithShape="0">
                    <a:schemeClr val="dk1">
                      <a:alpha val="40000"/>
                    </a:schemeClr>
                  </a:outerShdw>
                </a:effectLst>
                <a:latin typeface="Myriad Pro" pitchFamily="34" charset="0"/>
              </a:rPr>
              <a:t>4SP</a:t>
            </a:r>
            <a:endParaRPr lang="en-US" altLang="zh-CN" sz="2800" dirty="0">
              <a:ln w="0"/>
              <a:effectLst>
                <a:outerShdw blurRad="38100" dist="19050" dir="2700000" algn="tl" rotWithShape="0">
                  <a:schemeClr val="dk1">
                    <a:alpha val="40000"/>
                  </a:schemeClr>
                </a:outerShdw>
              </a:effectLst>
              <a:latin typeface="Myriad Pro" pitchFamily="34" charset="0"/>
            </a:endParaRPr>
          </a:p>
        </p:txBody>
      </p:sp>
      <p:sp>
        <p:nvSpPr>
          <p:cNvPr id="26" name="文本框 25"/>
          <p:cNvSpPr txBox="1"/>
          <p:nvPr/>
        </p:nvSpPr>
        <p:spPr>
          <a:xfrm>
            <a:off x="1564312" y="5859007"/>
            <a:ext cx="1569661" cy="369332"/>
          </a:xfrm>
          <a:prstGeom prst="rect">
            <a:avLst/>
          </a:prstGeom>
          <a:noFill/>
        </p:spPr>
        <p:txBody>
          <a:bodyPr wrap="none" rtlCol="0">
            <a:spAutoFit/>
          </a:bodyPr>
          <a:lstStyle/>
          <a:p>
            <a:pPr algn="ctr" fontAlgn="ctr"/>
            <a:r>
              <a:rPr lang="zh-CN" altLang="en-US" dirty="0">
                <a:solidFill>
                  <a:srgbClr val="666666"/>
                </a:solidFill>
                <a:latin typeface="微软雅黑" pitchFamily="34" charset="-122"/>
                <a:ea typeface="微软雅黑" pitchFamily="34" charset="-122"/>
              </a:rPr>
              <a:t>协议标准文档</a:t>
            </a:r>
            <a:endParaRPr lang="en-US" altLang="zh-CN" dirty="0">
              <a:solidFill>
                <a:srgbClr val="666666"/>
              </a:solidFill>
              <a:latin typeface="微软雅黑" pitchFamily="34" charset="-122"/>
              <a:ea typeface="微软雅黑" pitchFamily="34" charset="-122"/>
            </a:endParaRPr>
          </a:p>
        </p:txBody>
      </p:sp>
      <p:sp>
        <p:nvSpPr>
          <p:cNvPr id="27" name="文本框 26"/>
          <p:cNvSpPr txBox="1"/>
          <p:nvPr/>
        </p:nvSpPr>
        <p:spPr>
          <a:xfrm>
            <a:off x="4758571" y="5859007"/>
            <a:ext cx="1338829" cy="369332"/>
          </a:xfrm>
          <a:prstGeom prst="rect">
            <a:avLst/>
          </a:prstGeom>
          <a:noFill/>
        </p:spPr>
        <p:txBody>
          <a:bodyPr wrap="none" rtlCol="0">
            <a:spAutoFit/>
          </a:bodyPr>
          <a:lstStyle/>
          <a:p>
            <a:pPr algn="ctr" fontAlgn="ctr"/>
            <a:r>
              <a:rPr lang="zh-CN" altLang="en-US" dirty="0">
                <a:solidFill>
                  <a:srgbClr val="666666"/>
                </a:solidFill>
                <a:latin typeface="微软雅黑" pitchFamily="34" charset="-122"/>
                <a:ea typeface="微软雅黑" pitchFamily="34" charset="-122"/>
              </a:rPr>
              <a:t>形式化模型</a:t>
            </a:r>
            <a:endParaRPr lang="en-US" altLang="zh-CN" dirty="0">
              <a:solidFill>
                <a:srgbClr val="66666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3"/>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14"/>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15"/>
                                        </p:tgtEl>
                                        <p:attrNameLst>
                                          <p:attrName>style.visibility</p:attrName>
                                        </p:attrNameLst>
                                      </p:cBhvr>
                                      <p:to>
                                        <p:strVal val="visible"/>
                                      </p:to>
                                    </p:set>
                                  </p:childTnLst>
                                </p:cTn>
                              </p:par>
                              <p:par>
                                <p:cTn id="66" presetID="1" presetClass="entr" presetSubtype="0" fill="hold" nodeType="withEffect">
                                  <p:stCondLst>
                                    <p:cond delay="0"/>
                                  </p:stCondLst>
                                  <p:childTnLst>
                                    <p:set>
                                      <p:cBhvr>
                                        <p:cTn id="67" dur="1" fill="hold">
                                          <p:stCondLst>
                                            <p:cond delay="0"/>
                                          </p:stCondLst>
                                        </p:cTn>
                                        <p:tgtEl>
                                          <p:spTgt spid="7"/>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6" grpId="0"/>
      <p:bldP spid="17" grpId="0"/>
      <p:bldP spid="18" grpId="0"/>
      <p:bldP spid="19" grpId="0"/>
      <p:bldP spid="20" grpId="0"/>
      <p:bldP spid="21" grpId="0"/>
      <p:bldP spid="22" grpId="0"/>
      <p:bldP spid="23" grpId="0"/>
      <p:bldP spid="24" grpId="0"/>
      <p:bldP spid="25" grpId="0"/>
      <p:bldP spid="26"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形式化分析技术原理分类</a:t>
            </a:r>
            <a:endParaRPr lang="zh-CN" altLang="en-US" dirty="0"/>
          </a:p>
        </p:txBody>
      </p:sp>
      <p:sp>
        <p:nvSpPr>
          <p:cNvPr id="12" name="矩形 11"/>
          <p:cNvSpPr/>
          <p:nvPr/>
        </p:nvSpPr>
        <p:spPr>
          <a:xfrm>
            <a:off x="4374204" y="1269000"/>
            <a:ext cx="3443591" cy="700391"/>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协议的形式化描述</a:t>
            </a:r>
            <a:endParaRPr lang="zh-CN" altLang="en-US" sz="2000" dirty="0">
              <a:latin typeface="微软雅黑" pitchFamily="34" charset="-122"/>
              <a:ea typeface="微软雅黑" pitchFamily="34" charset="-122"/>
            </a:endParaRPr>
          </a:p>
        </p:txBody>
      </p:sp>
      <p:cxnSp>
        <p:nvCxnSpPr>
          <p:cNvPr id="13" name="直接箭头连接符 12"/>
          <p:cNvCxnSpPr>
            <a:stCxn id="12" idx="2"/>
          </p:cNvCxnSpPr>
          <p:nvPr/>
        </p:nvCxnSpPr>
        <p:spPr>
          <a:xfrm flipH="1">
            <a:off x="3735198" y="1969391"/>
            <a:ext cx="2360802" cy="1176041"/>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
        <p:nvSpPr>
          <p:cNvPr id="14" name="矩形 13"/>
          <p:cNvSpPr/>
          <p:nvPr/>
        </p:nvSpPr>
        <p:spPr>
          <a:xfrm>
            <a:off x="1907404" y="3129157"/>
            <a:ext cx="2360803" cy="700391"/>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定理证明技术</a:t>
            </a:r>
            <a:endParaRPr lang="zh-CN" altLang="en-US" sz="2000" dirty="0">
              <a:latin typeface="微软雅黑" pitchFamily="34" charset="-122"/>
              <a:ea typeface="微软雅黑" pitchFamily="34" charset="-122"/>
            </a:endParaRPr>
          </a:p>
        </p:txBody>
      </p:sp>
      <p:sp>
        <p:nvSpPr>
          <p:cNvPr id="15" name="矩形 14"/>
          <p:cNvSpPr/>
          <p:nvPr/>
        </p:nvSpPr>
        <p:spPr>
          <a:xfrm>
            <a:off x="7907022" y="3129155"/>
            <a:ext cx="2360803" cy="700391"/>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模型检测技术</a:t>
            </a:r>
            <a:endParaRPr lang="zh-CN" altLang="en-US" sz="2000" dirty="0">
              <a:latin typeface="微软雅黑" pitchFamily="34" charset="-122"/>
              <a:ea typeface="微软雅黑" pitchFamily="34" charset="-122"/>
            </a:endParaRPr>
          </a:p>
        </p:txBody>
      </p:sp>
      <p:sp>
        <p:nvSpPr>
          <p:cNvPr id="16" name="矩形 15"/>
          <p:cNvSpPr/>
          <p:nvPr/>
        </p:nvSpPr>
        <p:spPr>
          <a:xfrm>
            <a:off x="4907213" y="3129156"/>
            <a:ext cx="2360803" cy="700391"/>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逻辑推理技术</a:t>
            </a:r>
            <a:endParaRPr lang="zh-CN" altLang="en-US" sz="2000" dirty="0">
              <a:latin typeface="微软雅黑" pitchFamily="34" charset="-122"/>
              <a:ea typeface="微软雅黑" pitchFamily="34" charset="-122"/>
            </a:endParaRPr>
          </a:p>
        </p:txBody>
      </p:sp>
      <p:sp>
        <p:nvSpPr>
          <p:cNvPr id="17" name="矩形 16"/>
          <p:cNvSpPr/>
          <p:nvPr/>
        </p:nvSpPr>
        <p:spPr>
          <a:xfrm>
            <a:off x="3629200" y="5005586"/>
            <a:ext cx="1663654" cy="700391"/>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安全证明</a:t>
            </a:r>
            <a:endParaRPr lang="zh-CN" altLang="en-US" sz="2000" dirty="0">
              <a:latin typeface="微软雅黑" pitchFamily="34" charset="-122"/>
              <a:ea typeface="微软雅黑" pitchFamily="34" charset="-122"/>
            </a:endParaRPr>
          </a:p>
        </p:txBody>
      </p:sp>
      <p:sp>
        <p:nvSpPr>
          <p:cNvPr id="18" name="矩形 17"/>
          <p:cNvSpPr/>
          <p:nvPr/>
        </p:nvSpPr>
        <p:spPr>
          <a:xfrm>
            <a:off x="6781128" y="5005586"/>
            <a:ext cx="1861339" cy="700392"/>
          </a:xfrm>
          <a:prstGeom prst="rect">
            <a:avLst/>
          </a:prstGeom>
          <a:ln w="190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000" dirty="0">
                <a:latin typeface="微软雅黑" pitchFamily="34" charset="-122"/>
                <a:ea typeface="微软雅黑" pitchFamily="34" charset="-122"/>
              </a:rPr>
              <a:t>攻击方式</a:t>
            </a:r>
            <a:endParaRPr lang="zh-CN" altLang="en-US" sz="2000" dirty="0">
              <a:latin typeface="微软雅黑" pitchFamily="34" charset="-122"/>
              <a:ea typeface="微软雅黑" pitchFamily="34" charset="-122"/>
            </a:endParaRPr>
          </a:p>
        </p:txBody>
      </p:sp>
      <p:cxnSp>
        <p:nvCxnSpPr>
          <p:cNvPr id="19" name="直接箭头连接符 18"/>
          <p:cNvCxnSpPr>
            <a:stCxn id="12" idx="2"/>
            <a:endCxn id="16" idx="0"/>
          </p:cNvCxnSpPr>
          <p:nvPr/>
        </p:nvCxnSpPr>
        <p:spPr>
          <a:xfrm flipH="1">
            <a:off x="6087615" y="1969391"/>
            <a:ext cx="8385" cy="1159765"/>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p:cNvCxnSpPr>
            <a:stCxn id="12" idx="2"/>
            <a:endCxn id="15" idx="0"/>
          </p:cNvCxnSpPr>
          <p:nvPr/>
        </p:nvCxnSpPr>
        <p:spPr>
          <a:xfrm>
            <a:off x="6096000" y="1969391"/>
            <a:ext cx="2991424" cy="1159764"/>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p:nvPr/>
        </p:nvCxnSpPr>
        <p:spPr>
          <a:xfrm>
            <a:off x="2885064" y="3841456"/>
            <a:ext cx="1426247" cy="1176040"/>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p:cNvCxnSpPr/>
          <p:nvPr/>
        </p:nvCxnSpPr>
        <p:spPr>
          <a:xfrm flipH="1">
            <a:off x="4656000" y="3841456"/>
            <a:ext cx="1529229" cy="1164130"/>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cxnSp>
        <p:nvCxnSpPr>
          <p:cNvPr id="23" name="直接箭头连接符 22"/>
          <p:cNvCxnSpPr/>
          <p:nvPr/>
        </p:nvCxnSpPr>
        <p:spPr>
          <a:xfrm flipH="1">
            <a:off x="7907022" y="3841455"/>
            <a:ext cx="1278013" cy="1176041"/>
          </a:xfrm>
          <a:prstGeom prst="straightConnector1">
            <a:avLst/>
          </a:prstGeom>
          <a:ln w="19050">
            <a:tailEnd type="triangle"/>
          </a:ln>
        </p:spPr>
        <p:style>
          <a:lnRef idx="3">
            <a:schemeClr val="dk1"/>
          </a:lnRef>
          <a:fillRef idx="0">
            <a:schemeClr val="dk1"/>
          </a:fillRef>
          <a:effectRef idx="2">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逻辑推理技术（模态逻辑技术）</a:t>
            </a:r>
            <a:endParaRPr lang="zh-CN" altLang="en-US" dirty="0"/>
          </a:p>
        </p:txBody>
      </p:sp>
      <p:sp>
        <p:nvSpPr>
          <p:cNvPr id="24" name="TextBox 9"/>
          <p:cNvSpPr txBox="1"/>
          <p:nvPr/>
        </p:nvSpPr>
        <p:spPr>
          <a:xfrm>
            <a:off x="786000" y="867080"/>
            <a:ext cx="10417499" cy="1963936"/>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逻辑推理技术是基于</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知识</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和</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信念</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推理的分析方法，通过</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逻辑学</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的基本原则，从系统初始状态以及接受和发送的消息出发，构建用户的信念或知识，并通过一系列的推理公式推导出</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新</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的信念和知识，最终判断协议是否满足安全目标。</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最著名的是</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1989</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年</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Burrows</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Abadi</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Needham</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等人提出的</a:t>
            </a:r>
            <a:r>
              <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逻辑</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53363" y="3114000"/>
            <a:ext cx="9082771" cy="3220585"/>
          </a:xfrm>
          <a:prstGeom prst="rect">
            <a:avLst/>
          </a:prstGeom>
          <a:ln w="19050">
            <a:solidFill>
              <a:srgbClr val="666666"/>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逻辑推理技术（模态逻辑技术）</a:t>
            </a:r>
            <a:endParaRPr lang="zh-CN" altLang="en-US" dirty="0"/>
          </a:p>
        </p:txBody>
      </p:sp>
      <p:sp>
        <p:nvSpPr>
          <p:cNvPr id="24" name="TextBox 9"/>
          <p:cNvSpPr txBox="1"/>
          <p:nvPr/>
        </p:nvSpPr>
        <p:spPr>
          <a:xfrm>
            <a:off x="718500" y="1100510"/>
            <a:ext cx="10755000" cy="4707890"/>
          </a:xfrm>
          <a:prstGeom prst="rect">
            <a:avLst/>
          </a:prstGeom>
          <a:noFill/>
        </p:spPr>
        <p:txBody>
          <a:bodyPr wrap="square" rtlCol="0">
            <a:spAutoFit/>
          </a:bodyPr>
          <a:lstStyle/>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基本思想：</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Bef>
                <a:spcPts val="1200"/>
              </a:spcBef>
              <a:spcAft>
                <a:spcPts val="18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在安全协议执行前，主体拥有的初始</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信念</a:t>
            </a:r>
            <a:r>
              <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或</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知识</a:t>
            </a:r>
            <a:r>
              <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Bef>
                <a:spcPts val="1200"/>
              </a:spcBef>
              <a:spcAft>
                <a:spcPts val="18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安全协议的执行过程时主体之间传递信念或知识的过程。随着协议的逐步执行，主体可以通过设定好的推理规则不断从已知的信念或知识</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推导出新的</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信念或知识。</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Bef>
                <a:spcPts val="1200"/>
              </a:spcBef>
              <a:spcAft>
                <a:spcPts val="18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安全协议需要验证的安全属性也表示为主体的信念或知识，称为“</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目标信念</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或目标知识”。</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Bef>
                <a:spcPts val="1200"/>
              </a:spcBef>
              <a:spcAft>
                <a:spcPts val="18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验证安全协议是否满足所需的安全属性，就等价于安全协议执行完毕时，主体能否从初始信念或知识推导出目标信念或目标知识。所以模态逻辑验证是一个演绎推理的过程。</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逻辑推理技术（模态逻辑技术）</a:t>
            </a:r>
            <a:endParaRPr lang="zh-CN" altLang="en-US" dirty="0"/>
          </a:p>
        </p:txBody>
      </p:sp>
      <p:sp>
        <p:nvSpPr>
          <p:cNvPr id="24" name="TextBox 9"/>
          <p:cNvSpPr txBox="1"/>
          <p:nvPr/>
        </p:nvSpPr>
        <p:spPr>
          <a:xfrm>
            <a:off x="785999" y="867080"/>
            <a:ext cx="10417499" cy="954044"/>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逻辑共有</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7</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类</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19</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条推理规则：</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65725" y="1701023"/>
            <a:ext cx="8058048" cy="4289897"/>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逻辑推理技术（模态逻辑技术）</a:t>
            </a:r>
            <a:endParaRPr lang="zh-CN" altLang="en-US" dirty="0"/>
          </a:p>
        </p:txBody>
      </p:sp>
      <p:sp>
        <p:nvSpPr>
          <p:cNvPr id="24" name="TextBox 9"/>
          <p:cNvSpPr txBox="1"/>
          <p:nvPr/>
        </p:nvSpPr>
        <p:spPr>
          <a:xfrm>
            <a:off x="786000" y="867080"/>
            <a:ext cx="10417499" cy="1446486"/>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逻辑描述的目标（例如</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NS</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密钥建立协议）：</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84667" y="2488732"/>
            <a:ext cx="4220164" cy="254353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逻辑推理技术（模态逻辑技术）</a:t>
            </a:r>
            <a:endParaRPr lang="zh-CN" altLang="en-US" dirty="0"/>
          </a:p>
        </p:txBody>
      </p:sp>
      <p:sp>
        <p:nvSpPr>
          <p:cNvPr id="24" name="TextBox 9"/>
          <p:cNvSpPr txBox="1"/>
          <p:nvPr/>
        </p:nvSpPr>
        <p:spPr>
          <a:xfrm>
            <a:off x="1708500" y="819000"/>
            <a:ext cx="8730000" cy="5477525"/>
          </a:xfrm>
          <a:prstGeom prst="rect">
            <a:avLst/>
          </a:prstGeom>
          <a:noFill/>
        </p:spPr>
        <p:txBody>
          <a:bodyPr wrap="square" rtlCol="0">
            <a:spAutoFit/>
          </a:bodyPr>
          <a:lstStyle/>
          <a:p>
            <a:pPr>
              <a:lnSpc>
                <a:spcPct val="150000"/>
              </a:lnSpc>
              <a:spcAft>
                <a:spcPts val="600"/>
              </a:spcAft>
            </a:pPr>
            <a:r>
              <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逻辑的缺点：</a:t>
            </a:r>
            <a:endPar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抽象级别较高</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分析范围过窄</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只能分析协议的认证性质</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只能发现协议的缺陷</a:t>
            </a:r>
            <a:endPar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不能保证协议一定是安全的</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所以，之后出现了很多类</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BAN</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逻辑，例如</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CNY</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VO</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SVO</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MB</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400" dirty="0" err="1">
                <a:solidFill>
                  <a:srgbClr val="C00000"/>
                </a:solidFill>
                <a:latin typeface="Myriad Pro" pitchFamily="34" charset="0"/>
                <a:ea typeface="微软雅黑" pitchFamily="34" charset="-122"/>
                <a:cs typeface="Times New Roman" panose="02020503050405090304" pitchFamily="18" charset="0"/>
                <a:sym typeface="微软雅黑" pitchFamily="34" charset="-122"/>
              </a:rPr>
              <a:t>Kailar</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等，此外，还有基于主体知识的</a:t>
            </a:r>
            <a:r>
              <a:rPr lang="en-US" altLang="zh-CN"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CKT5</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认知逻辑</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，以及</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非单调逻辑</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等。</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模型检测技术（状态检测方法）</a:t>
            </a:r>
            <a:endParaRPr lang="zh-CN" altLang="en-US" dirty="0"/>
          </a:p>
        </p:txBody>
      </p:sp>
      <p:sp>
        <p:nvSpPr>
          <p:cNvPr id="24" name="TextBox 9"/>
          <p:cNvSpPr txBox="1"/>
          <p:nvPr/>
        </p:nvSpPr>
        <p:spPr>
          <a:xfrm>
            <a:off x="786000" y="867080"/>
            <a:ext cx="10417499" cy="2245871"/>
          </a:xfrm>
          <a:prstGeom prst="rect">
            <a:avLst/>
          </a:prstGeom>
          <a:noFill/>
        </p:spPr>
        <p:txBody>
          <a:bodyPr wrap="square" rtlCol="0">
            <a:spAutoFit/>
          </a:bodyPr>
          <a:lstStyle/>
          <a:p>
            <a:pPr indent="457200">
              <a:lnSpc>
                <a:spcPct val="150000"/>
              </a:lnSpc>
              <a:spcAft>
                <a:spcPts val="600"/>
              </a:spcAft>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利用</a:t>
            </a:r>
            <a:r>
              <a:rPr lang="zh-CN" altLang="en-US" sz="24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有限状态机</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理论，通过状态空间搜索方法来检测协议安全性，协议的执行过程就是状态的迁移过程，协议验证就是遍历整个状态空间，检查是否能由初始的状态到达某个不安全状态或者可以引发某个不良行为的状态的过程。</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050"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2882" b="2882"/>
          <a:stretch>
            <a:fillRect/>
          </a:stretch>
        </p:blipFill>
        <p:spPr bwMode="auto">
          <a:xfrm>
            <a:off x="3317249" y="2619000"/>
            <a:ext cx="5355000" cy="38542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讲座内容</a:t>
            </a:r>
            <a:endParaRPr lang="zh-CN" altLang="en-US" dirty="0"/>
          </a:p>
        </p:txBody>
      </p:sp>
      <p:grpSp>
        <p:nvGrpSpPr>
          <p:cNvPr id="7" name="组合 6"/>
          <p:cNvGrpSpPr/>
          <p:nvPr/>
        </p:nvGrpSpPr>
        <p:grpSpPr>
          <a:xfrm>
            <a:off x="1641000" y="1062071"/>
            <a:ext cx="854314" cy="854314"/>
            <a:chOff x="793221" y="2806467"/>
            <a:chExt cx="1392667" cy="1392667"/>
          </a:xfrm>
          <a:solidFill>
            <a:schemeClr val="tx1">
              <a:lumMod val="75000"/>
              <a:lumOff val="25000"/>
            </a:schemeClr>
          </a:solidFill>
        </p:grpSpPr>
        <p:sp>
          <p:nvSpPr>
            <p:cNvPr id="8" name="椭圆 7"/>
            <p:cNvSpPr/>
            <p:nvPr/>
          </p:nvSpPr>
          <p:spPr>
            <a:xfrm>
              <a:off x="793221"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2962" y="3037165"/>
              <a:ext cx="931218" cy="931218"/>
            </a:xfrm>
            <a:prstGeom prst="rect">
              <a:avLst/>
            </a:prstGeom>
            <a:grpFill/>
          </p:spPr>
        </p:pic>
      </p:grpSp>
      <p:grpSp>
        <p:nvGrpSpPr>
          <p:cNvPr id="10" name="组合 9"/>
          <p:cNvGrpSpPr/>
          <p:nvPr/>
        </p:nvGrpSpPr>
        <p:grpSpPr>
          <a:xfrm>
            <a:off x="1640397" y="2431452"/>
            <a:ext cx="854314" cy="854314"/>
            <a:chOff x="5314692" y="2806467"/>
            <a:chExt cx="1392667" cy="1392667"/>
          </a:xfrm>
          <a:solidFill>
            <a:schemeClr val="tx1">
              <a:lumMod val="75000"/>
              <a:lumOff val="25000"/>
            </a:schemeClr>
          </a:solidFill>
        </p:grpSpPr>
        <p:sp>
          <p:nvSpPr>
            <p:cNvPr id="11" name="椭圆 10"/>
            <p:cNvSpPr/>
            <p:nvPr/>
          </p:nvSpPr>
          <p:spPr>
            <a:xfrm>
              <a:off x="5314692"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4229" y="3006983"/>
              <a:ext cx="949208" cy="949208"/>
            </a:xfrm>
            <a:prstGeom prst="rect">
              <a:avLst/>
            </a:prstGeom>
            <a:grpFill/>
          </p:spPr>
        </p:pic>
      </p:grpSp>
      <p:grpSp>
        <p:nvGrpSpPr>
          <p:cNvPr id="13" name="组合 12"/>
          <p:cNvGrpSpPr/>
          <p:nvPr/>
        </p:nvGrpSpPr>
        <p:grpSpPr>
          <a:xfrm>
            <a:off x="6267037" y="1043325"/>
            <a:ext cx="854314" cy="854314"/>
            <a:chOff x="3053956" y="2806467"/>
            <a:chExt cx="1392667" cy="1392667"/>
          </a:xfrm>
          <a:solidFill>
            <a:schemeClr val="tx1">
              <a:lumMod val="75000"/>
              <a:lumOff val="25000"/>
            </a:schemeClr>
          </a:solidFill>
        </p:grpSpPr>
        <p:sp>
          <p:nvSpPr>
            <p:cNvPr id="14" name="椭圆 13"/>
            <p:cNvSpPr/>
            <p:nvPr/>
          </p:nvSpPr>
          <p:spPr>
            <a:xfrm>
              <a:off x="3053956"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657" y="3039723"/>
              <a:ext cx="908342" cy="908342"/>
            </a:xfrm>
            <a:prstGeom prst="rect">
              <a:avLst/>
            </a:prstGeom>
            <a:grpFill/>
          </p:spPr>
        </p:pic>
      </p:grpSp>
      <p:grpSp>
        <p:nvGrpSpPr>
          <p:cNvPr id="16" name="组合 15"/>
          <p:cNvGrpSpPr/>
          <p:nvPr/>
        </p:nvGrpSpPr>
        <p:grpSpPr>
          <a:xfrm>
            <a:off x="6279206" y="2443512"/>
            <a:ext cx="854314" cy="854314"/>
            <a:chOff x="7575429" y="2806467"/>
            <a:chExt cx="1392667" cy="1392667"/>
          </a:xfrm>
          <a:solidFill>
            <a:schemeClr val="tx1">
              <a:lumMod val="75000"/>
              <a:lumOff val="25000"/>
            </a:schemeClr>
          </a:solidFill>
        </p:grpSpPr>
        <p:sp>
          <p:nvSpPr>
            <p:cNvPr id="17" name="椭圆 16"/>
            <p:cNvSpPr/>
            <p:nvPr/>
          </p:nvSpPr>
          <p:spPr>
            <a:xfrm>
              <a:off x="7575429"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ysClr val="windowText" lastClr="000000"/>
                </a:solidFill>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3423" y="2996082"/>
              <a:ext cx="951983" cy="951983"/>
            </a:xfrm>
            <a:prstGeom prst="rect">
              <a:avLst/>
            </a:prstGeom>
            <a:grpFill/>
          </p:spPr>
        </p:pic>
      </p:grpSp>
      <p:sp>
        <p:nvSpPr>
          <p:cNvPr id="19" name="文本框 18"/>
          <p:cNvSpPr txBox="1"/>
          <p:nvPr/>
        </p:nvSpPr>
        <p:spPr>
          <a:xfrm>
            <a:off x="2822886" y="1098658"/>
            <a:ext cx="2646878"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安全协议分析概述</a:t>
            </a:r>
            <a:endParaRPr lang="en-US" altLang="zh-CN" sz="2400" b="1" dirty="0">
              <a:solidFill>
                <a:srgbClr val="666666"/>
              </a:solidFill>
              <a:latin typeface="Myriad Pro" pitchFamily="34" charset="0"/>
              <a:ea typeface="微软雅黑" pitchFamily="34" charset="-122"/>
            </a:endParaRPr>
          </a:p>
        </p:txBody>
      </p:sp>
      <p:sp>
        <p:nvSpPr>
          <p:cNvPr id="20" name="文本框 19"/>
          <p:cNvSpPr txBox="1"/>
          <p:nvPr/>
        </p:nvSpPr>
        <p:spPr>
          <a:xfrm>
            <a:off x="7261645" y="1073914"/>
            <a:ext cx="2954655"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协议形式化分析流程</a:t>
            </a:r>
            <a:endParaRPr lang="en-US" altLang="zh-CN" sz="2400" b="1" dirty="0">
              <a:solidFill>
                <a:srgbClr val="666666"/>
              </a:solidFill>
              <a:latin typeface="Myriad Pro" pitchFamily="34" charset="0"/>
              <a:ea typeface="微软雅黑" pitchFamily="34" charset="-122"/>
            </a:endParaRPr>
          </a:p>
        </p:txBody>
      </p:sp>
      <p:sp>
        <p:nvSpPr>
          <p:cNvPr id="21" name="文本框 20"/>
          <p:cNvSpPr txBox="1"/>
          <p:nvPr/>
        </p:nvSpPr>
        <p:spPr>
          <a:xfrm>
            <a:off x="2759829" y="2431452"/>
            <a:ext cx="3151312"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ProVerif</a:t>
            </a:r>
            <a:r>
              <a:rPr lang="zh-CN" altLang="en-US" sz="2400" b="1" dirty="0">
                <a:solidFill>
                  <a:srgbClr val="666666"/>
                </a:solidFill>
                <a:latin typeface="Myriad Pro" pitchFamily="34" charset="0"/>
                <a:ea typeface="微软雅黑" pitchFamily="34" charset="-122"/>
              </a:rPr>
              <a:t>工具实践分析</a:t>
            </a:r>
            <a:endParaRPr lang="en-US" altLang="zh-CN" sz="2400" b="1" dirty="0">
              <a:solidFill>
                <a:srgbClr val="666666"/>
              </a:solidFill>
              <a:latin typeface="Myriad Pro" pitchFamily="34" charset="0"/>
              <a:ea typeface="微软雅黑" pitchFamily="34" charset="-122"/>
            </a:endParaRPr>
          </a:p>
        </p:txBody>
      </p:sp>
      <p:sp>
        <p:nvSpPr>
          <p:cNvPr id="22" name="文本框 21"/>
          <p:cNvSpPr txBox="1"/>
          <p:nvPr/>
        </p:nvSpPr>
        <p:spPr>
          <a:xfrm>
            <a:off x="7261645" y="2428816"/>
            <a:ext cx="3256915" cy="645160"/>
          </a:xfrm>
          <a:prstGeom prst="rect">
            <a:avLst/>
          </a:prstGeom>
          <a:noFill/>
        </p:spPr>
        <p:txBody>
          <a:bodyPr wrap="none" rtlCol="0">
            <a:spAutoFit/>
          </a:bodyPr>
          <a:lstStyle/>
          <a:p>
            <a:pPr fontAlgn="ctr">
              <a:lnSpc>
                <a:spcPct val="150000"/>
              </a:lnSpc>
            </a:pPr>
            <a:r>
              <a:rPr lang="en-US" altLang="zh-CN" sz="2400" b="1" dirty="0">
                <a:solidFill>
                  <a:srgbClr val="666666"/>
                </a:solidFill>
                <a:latin typeface="微软雅黑" charset="0"/>
                <a:ea typeface="微软雅黑" charset="0"/>
                <a:cs typeface="微软雅黑" charset="0"/>
              </a:rPr>
              <a:t>NDSS/ TDSC</a:t>
            </a:r>
            <a:r>
              <a:rPr lang="zh-CN" altLang="en-US" sz="2400" b="1" dirty="0">
                <a:solidFill>
                  <a:srgbClr val="666666"/>
                </a:solidFill>
                <a:latin typeface="微软雅黑" charset="0"/>
                <a:ea typeface="微软雅黑" charset="0"/>
                <a:cs typeface="微软雅黑" charset="0"/>
              </a:rPr>
              <a:t>论文介绍</a:t>
            </a:r>
            <a:endParaRPr lang="en-US" altLang="zh-CN" sz="2400" b="1" dirty="0">
              <a:solidFill>
                <a:srgbClr val="666666"/>
              </a:solidFill>
              <a:latin typeface="微软雅黑" charset="0"/>
              <a:ea typeface="微软雅黑" charset="0"/>
              <a:cs typeface="微软雅黑" charset="0"/>
            </a:endParaRP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814" y="3763765"/>
            <a:ext cx="6976600" cy="2312187"/>
          </a:xfrm>
          <a:prstGeom prst="rect">
            <a:avLst/>
          </a:prstGeom>
          <a:ln>
            <a:solidFill>
              <a:schemeClr val="dk1"/>
            </a:solidFill>
          </a:ln>
        </p:spPr>
      </p:pic>
      <p:pic>
        <p:nvPicPr>
          <p:cNvPr id="25" name="图片 24"/>
          <p:cNvPicPr>
            <a:picLocks noChangeAspect="1"/>
          </p:cNvPicPr>
          <p:nvPr/>
        </p:nvPicPr>
        <p:blipFill rotWithShape="1">
          <a:blip r:embed="rId6">
            <a:extLst>
              <a:ext uri="{28A0092B-C50C-407E-A947-70E740481C1C}">
                <a14:useLocalDpi xmlns:a14="http://schemas.microsoft.com/office/drawing/2010/main" val="0"/>
              </a:ext>
            </a:extLst>
          </a:blip>
          <a:srcRect l="8049" r="6151"/>
          <a:stretch>
            <a:fillRect/>
          </a:stretch>
        </p:blipFill>
        <p:spPr>
          <a:xfrm>
            <a:off x="4521000" y="4501389"/>
            <a:ext cx="6934286" cy="1846074"/>
          </a:xfrm>
          <a:prstGeom prst="rect">
            <a:avLst/>
          </a:prstGeom>
          <a:ln>
            <a:solidFill>
              <a:schemeClr val="dk1"/>
            </a:solid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模型检测技术（状态检测方法）</a:t>
            </a:r>
            <a:endParaRPr lang="zh-CN" altLang="en-US" dirty="0"/>
          </a:p>
        </p:txBody>
      </p:sp>
      <p:sp>
        <p:nvSpPr>
          <p:cNvPr id="24" name="TextBox 9"/>
          <p:cNvSpPr txBox="1"/>
          <p:nvPr/>
        </p:nvSpPr>
        <p:spPr>
          <a:xfrm>
            <a:off x="786000" y="867080"/>
            <a:ext cx="10417499" cy="1963936"/>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利用</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有限状态机</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理论，通过状态空间搜索方法来检测协议安全性，协议的执行过程就是状态的迁移过程，协议验证就是遍历整个状态空间，检查是否能由初始的状态到达某个不安全状态或者可以引发某个不良行为的状态的过程。</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著名的工具是</a:t>
            </a:r>
            <a:r>
              <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FDR</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1996</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年发现了的</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NS</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协议攻击。</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35189" y="3114000"/>
            <a:ext cx="5321622" cy="3224012"/>
          </a:xfrm>
          <a:prstGeom prst="rect">
            <a:avLst/>
          </a:prstGeom>
          <a:ln w="19050">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模型检测技术（状态检测方法）</a:t>
            </a:r>
            <a:endParaRPr lang="zh-CN" altLang="en-US" dirty="0"/>
          </a:p>
        </p:txBody>
      </p:sp>
      <p:sp>
        <p:nvSpPr>
          <p:cNvPr id="24" name="TextBox 9"/>
          <p:cNvSpPr txBox="1"/>
          <p:nvPr/>
        </p:nvSpPr>
        <p:spPr>
          <a:xfrm>
            <a:off x="1157250" y="1179000"/>
            <a:ext cx="9832499" cy="4923527"/>
          </a:xfrm>
          <a:prstGeom prst="rect">
            <a:avLst/>
          </a:prstGeom>
          <a:noFill/>
        </p:spPr>
        <p:txBody>
          <a:bodyPr wrap="square" rtlCol="0">
            <a:spAutoFit/>
          </a:bodyPr>
          <a:lstStyle/>
          <a:p>
            <a:pPr>
              <a:lnSpc>
                <a:spcPct val="150000"/>
              </a:lnSpc>
              <a:spcAft>
                <a:spcPts val="600"/>
              </a:spcAft>
            </a:pP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优点：</a:t>
            </a:r>
            <a:endPar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自动化程度高</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不需要用户参与（全自动分析）</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自动生成攻击路径</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缺点：</a:t>
            </a:r>
            <a:endPar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状态空间爆炸问题</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在无限状态空间模型中，无法证明遍历每一个状态，所以无法证明协议是安全的</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6122" y="1044000"/>
            <a:ext cx="4824878" cy="378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定理证明技术</a:t>
            </a:r>
            <a:endParaRPr lang="zh-CN" altLang="en-US" dirty="0"/>
          </a:p>
        </p:txBody>
      </p:sp>
      <p:sp>
        <p:nvSpPr>
          <p:cNvPr id="24" name="TextBox 9"/>
          <p:cNvSpPr txBox="1"/>
          <p:nvPr/>
        </p:nvSpPr>
        <p:spPr>
          <a:xfrm>
            <a:off x="786000" y="662156"/>
            <a:ext cx="10417499" cy="6108467"/>
          </a:xfrm>
          <a:prstGeom prst="rect">
            <a:avLst/>
          </a:prstGeom>
          <a:noFill/>
        </p:spPr>
        <p:txBody>
          <a:bodyPr wrap="square" rtlCol="0">
            <a:spAutoFit/>
          </a:bodyPr>
          <a:lstStyle/>
          <a:p>
            <a:pPr indent="457200">
              <a:lnSpc>
                <a:spcPct val="150000"/>
              </a:lnSpc>
              <a:spcAft>
                <a:spcPts val="600"/>
              </a:spcAft>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将需要证明的安全目标以</a:t>
            </a:r>
            <a:r>
              <a:rPr lang="zh-CN" altLang="en-US" sz="24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定理</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的形式进行描述并进行</a:t>
            </a:r>
            <a:r>
              <a:rPr lang="zh-CN" altLang="en-US" sz="24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数学证明</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，例如</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Paulson</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归纳法、串空间（</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Strand-Space</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）、阶函数（</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Rank Functions</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）等。</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优点：</a:t>
            </a:r>
            <a:endPar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a:t>
            </a:r>
            <a:r>
              <a:rPr lang="zh-CN" altLang="en-US" sz="2400"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证明</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协议是安全的</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解决了状态空间爆炸的缺陷，可以分析</a:t>
            </a:r>
            <a:r>
              <a:rPr lang="zh-CN" altLang="en-US" sz="2400"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无限</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会话数量，以及分析不受限的消息大小</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缺点：</a:t>
            </a:r>
            <a:endParaRPr lang="en-US" altLang="zh-CN"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不关注协议的攻击</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在无法证明时，无法确定协议是否存在漏洞</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需要大量的人工干预来构造定理以及辅助证明（半自动分析）</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形式化分析工具</a:t>
            </a:r>
            <a:endParaRPr lang="zh-CN" altLang="en-US" dirty="0"/>
          </a:p>
        </p:txBody>
      </p:sp>
      <p:sp>
        <p:nvSpPr>
          <p:cNvPr id="6" name="矩形 5"/>
          <p:cNvSpPr/>
          <p:nvPr/>
        </p:nvSpPr>
        <p:spPr>
          <a:xfrm>
            <a:off x="9021000" y="1550516"/>
            <a:ext cx="1527213"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AVISPA</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7" name="矩形 6"/>
          <p:cNvSpPr/>
          <p:nvPr/>
        </p:nvSpPr>
        <p:spPr>
          <a:xfrm>
            <a:off x="5294675" y="3203075"/>
            <a:ext cx="2053960" cy="707886"/>
          </a:xfrm>
          <a:prstGeom prst="rect">
            <a:avLst/>
          </a:prstGeom>
          <a:noFill/>
        </p:spPr>
        <p:txBody>
          <a:bodyPr wrap="none" lIns="91440" tIns="45720" rIns="91440" bIns="45720">
            <a:spAutoFit/>
          </a:bodyPr>
          <a:lstStyle/>
          <a:p>
            <a:pPr algn="ctr"/>
            <a:r>
              <a:rPr lang="en-US" altLang="zh-CN" sz="4000" b="1" cap="none" spc="0" dirty="0">
                <a:ln w="0"/>
                <a:effectLst>
                  <a:outerShdw blurRad="38100" dist="19050" dir="2700000" algn="tl" rotWithShape="0">
                    <a:schemeClr val="dk1">
                      <a:alpha val="40000"/>
                    </a:schemeClr>
                  </a:outerShdw>
                </a:effectLst>
                <a:latin typeface="Myriad Pro" pitchFamily="34" charset="0"/>
              </a:rPr>
              <a:t>ProVerif</a:t>
            </a:r>
            <a:endParaRPr lang="en-US" altLang="zh-CN" sz="4000" b="1" cap="none" spc="0" dirty="0">
              <a:ln w="0"/>
              <a:effectLst>
                <a:outerShdw blurRad="38100" dist="19050" dir="2700000" algn="tl" rotWithShape="0">
                  <a:schemeClr val="dk1">
                    <a:alpha val="40000"/>
                  </a:schemeClr>
                </a:outerShdw>
              </a:effectLst>
              <a:latin typeface="Myriad Pro" pitchFamily="34" charset="0"/>
            </a:endParaRPr>
          </a:p>
        </p:txBody>
      </p:sp>
      <p:sp>
        <p:nvSpPr>
          <p:cNvPr id="8" name="矩形 7"/>
          <p:cNvSpPr/>
          <p:nvPr/>
        </p:nvSpPr>
        <p:spPr>
          <a:xfrm>
            <a:off x="7626000" y="4685437"/>
            <a:ext cx="1638462" cy="646331"/>
          </a:xfrm>
          <a:prstGeom prst="rect">
            <a:avLst/>
          </a:prstGeom>
          <a:noFill/>
        </p:spPr>
        <p:txBody>
          <a:bodyPr wrap="none" lIns="91440" tIns="45720" rIns="91440" bIns="45720">
            <a:spAutoFit/>
          </a:bodyPr>
          <a:lstStyle/>
          <a:p>
            <a:pPr algn="ctr"/>
            <a:r>
              <a:rPr lang="en-US" altLang="zh-CN" sz="3600" dirty="0">
                <a:ln w="0"/>
                <a:effectLst>
                  <a:outerShdw blurRad="38100" dist="19050" dir="2700000" algn="tl" rotWithShape="0">
                    <a:schemeClr val="dk1">
                      <a:alpha val="40000"/>
                    </a:schemeClr>
                  </a:outerShdw>
                </a:effectLst>
                <a:latin typeface="Myriad Pro" pitchFamily="34" charset="0"/>
              </a:rPr>
              <a:t>Scyther</a:t>
            </a:r>
            <a:endParaRPr lang="en-US" altLang="zh-CN" sz="3600" dirty="0">
              <a:ln w="0"/>
              <a:effectLst>
                <a:outerShdw blurRad="38100" dist="19050" dir="2700000" algn="tl" rotWithShape="0">
                  <a:schemeClr val="dk1">
                    <a:alpha val="40000"/>
                  </a:schemeClr>
                </a:outerShdw>
              </a:effectLst>
              <a:latin typeface="Myriad Pro" pitchFamily="34" charset="0"/>
            </a:endParaRPr>
          </a:p>
        </p:txBody>
      </p:sp>
      <p:sp>
        <p:nvSpPr>
          <p:cNvPr id="9" name="矩形 8"/>
          <p:cNvSpPr/>
          <p:nvPr/>
        </p:nvSpPr>
        <p:spPr>
          <a:xfrm>
            <a:off x="3528690" y="1327610"/>
            <a:ext cx="2474716"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Maude-NPA</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0" name="矩形 9"/>
          <p:cNvSpPr/>
          <p:nvPr/>
        </p:nvSpPr>
        <p:spPr>
          <a:xfrm>
            <a:off x="4708549" y="4787995"/>
            <a:ext cx="1731116"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Tamarin</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1" name="矩形 10"/>
          <p:cNvSpPr/>
          <p:nvPr/>
        </p:nvSpPr>
        <p:spPr>
          <a:xfrm>
            <a:off x="2721000" y="3584326"/>
            <a:ext cx="965329"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FDR</a:t>
            </a:r>
            <a:endPar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2" name="矩形 11"/>
          <p:cNvSpPr/>
          <p:nvPr/>
        </p:nvSpPr>
        <p:spPr>
          <a:xfrm>
            <a:off x="7761000" y="2417032"/>
            <a:ext cx="1643400"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Isabelle</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3" name="矩形 12"/>
          <p:cNvSpPr/>
          <p:nvPr/>
        </p:nvSpPr>
        <p:spPr>
          <a:xfrm>
            <a:off x="9041171" y="3495755"/>
            <a:ext cx="1581075"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Athena</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4" name="矩形 13"/>
          <p:cNvSpPr/>
          <p:nvPr/>
        </p:nvSpPr>
        <p:spPr>
          <a:xfrm>
            <a:off x="1416000" y="2093866"/>
            <a:ext cx="1527727"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SATMC</a:t>
            </a:r>
            <a:endParaRPr lang="zh-CN" altLang="en-US" sz="3600" b="0" cap="none" spc="0" dirty="0">
              <a:ln w="0"/>
              <a:solidFill>
                <a:schemeClr val="tx1"/>
              </a:solidFill>
              <a:effectLst>
                <a:outerShdw blurRad="38100" dist="19050" dir="2700000" algn="tl" rotWithShape="0">
                  <a:schemeClr val="dk1">
                    <a:alpha val="40000"/>
                  </a:schemeClr>
                </a:outerShdw>
              </a:effectLst>
              <a:latin typeface="Myriad Pro" pitchFamily="34" charset="0"/>
            </a:endParaRPr>
          </a:p>
        </p:txBody>
      </p:sp>
      <p:sp>
        <p:nvSpPr>
          <p:cNvPr id="15" name="矩形 14"/>
          <p:cNvSpPr/>
          <p:nvPr/>
        </p:nvSpPr>
        <p:spPr>
          <a:xfrm>
            <a:off x="2035235" y="4897753"/>
            <a:ext cx="1371529" cy="646331"/>
          </a:xfrm>
          <a:prstGeom prst="rect">
            <a:avLst/>
          </a:prstGeom>
          <a:noFill/>
        </p:spPr>
        <p:txBody>
          <a:bodyPr wrap="none" lIns="91440" tIns="45720" rIns="91440" bIns="45720">
            <a:spAutoFit/>
          </a:bodyPr>
          <a:lstStyle/>
          <a:p>
            <a:pPr algn="ctr"/>
            <a:r>
              <a:rPr lang="en-US" altLang="zh-CN" sz="3600" b="0" cap="none" spc="0" dirty="0">
                <a:ln w="0"/>
                <a:solidFill>
                  <a:schemeClr val="tx1"/>
                </a:solidFill>
                <a:effectLst>
                  <a:outerShdw blurRad="38100" dist="19050" dir="2700000" algn="tl" rotWithShape="0">
                    <a:schemeClr val="dk1">
                      <a:alpha val="40000"/>
                    </a:schemeClr>
                  </a:outerShdw>
                </a:effectLst>
                <a:latin typeface="Myriad Pro" pitchFamily="34" charset="0"/>
              </a:rPr>
              <a:t>TA</a:t>
            </a:r>
            <a:r>
              <a:rPr lang="en-US" altLang="zh-CN" sz="3600" dirty="0">
                <a:ln w="0"/>
                <a:effectLst>
                  <a:outerShdw blurRad="38100" dist="19050" dir="2700000" algn="tl" rotWithShape="0">
                    <a:schemeClr val="dk1">
                      <a:alpha val="40000"/>
                    </a:schemeClr>
                  </a:outerShdw>
                </a:effectLst>
                <a:latin typeface="Myriad Pro" pitchFamily="34" charset="0"/>
              </a:rPr>
              <a:t>4SP</a:t>
            </a:r>
            <a:endParaRPr lang="en-US" altLang="zh-CN" sz="3600" dirty="0">
              <a:ln w="0"/>
              <a:effectLst>
                <a:outerShdw blurRad="38100" dist="19050" dir="2700000" algn="tl" rotWithShape="0">
                  <a:schemeClr val="dk1">
                    <a:alpha val="40000"/>
                  </a:schemeClr>
                </a:outerShdw>
              </a:effectLst>
              <a:latin typeface="Myriad Pro"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dirty="0"/>
              <a:t>形式化分析技术的应用</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81000" y="819413"/>
            <a:ext cx="8282595" cy="1781069"/>
          </a:xfrm>
          <a:prstGeom prst="rect">
            <a:avLst/>
          </a:prstGeom>
          <a:ln w="19050">
            <a:solidFill>
              <a:srgbClr val="666666"/>
            </a:solidFill>
          </a:ln>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873" y="1393021"/>
            <a:ext cx="7398604" cy="2567062"/>
          </a:xfrm>
          <a:prstGeom prst="rect">
            <a:avLst/>
          </a:prstGeom>
          <a:ln w="19050">
            <a:solidFill>
              <a:srgbClr val="666666"/>
            </a:solid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5931" y="2003028"/>
            <a:ext cx="6088257" cy="2328596"/>
          </a:xfrm>
          <a:prstGeom prst="rect">
            <a:avLst/>
          </a:prstGeom>
          <a:ln w="19050">
            <a:solidFill>
              <a:srgbClr val="666666"/>
            </a:solidFill>
          </a:ln>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000" y="2584641"/>
            <a:ext cx="7398604" cy="2294226"/>
          </a:xfrm>
          <a:prstGeom prst="rect">
            <a:avLst/>
          </a:prstGeom>
          <a:ln w="19050">
            <a:solidFill>
              <a:srgbClr val="666666"/>
            </a:solidFill>
          </a:ln>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5388" y="3610589"/>
            <a:ext cx="7133826" cy="2140660"/>
          </a:xfrm>
          <a:prstGeom prst="rect">
            <a:avLst/>
          </a:prstGeom>
          <a:ln w="19050">
            <a:solidFill>
              <a:srgbClr val="666666"/>
            </a:solidFill>
          </a:ln>
        </p:spPr>
      </p:pic>
      <p:pic>
        <p:nvPicPr>
          <p:cNvPr id="8" name="内容占位符 7"/>
          <p:cNvPicPr>
            <a:picLocks noChangeAspect="1"/>
          </p:cNvPicPr>
          <p:nvPr/>
        </p:nvPicPr>
        <p:blipFill rotWithShape="1">
          <a:blip r:embed="rId6">
            <a:extLst>
              <a:ext uri="{28A0092B-C50C-407E-A947-70E740481C1C}">
                <a14:useLocalDpi xmlns:a14="http://schemas.microsoft.com/office/drawing/2010/main" val="0"/>
              </a:ext>
            </a:extLst>
          </a:blip>
          <a:srcRect t="6589"/>
          <a:stretch>
            <a:fillRect/>
          </a:stretch>
        </p:blipFill>
        <p:spPr>
          <a:xfrm>
            <a:off x="4114496" y="4475152"/>
            <a:ext cx="7067569" cy="1946190"/>
          </a:xfrm>
          <a:prstGeom prst="rect">
            <a:avLst/>
          </a:prstGeom>
          <a:ln w="19050">
            <a:solidFill>
              <a:srgbClr val="666666"/>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讲座内容</a:t>
            </a:r>
            <a:endParaRPr lang="zh-CN" altLang="en-US" dirty="0"/>
          </a:p>
        </p:txBody>
      </p:sp>
      <p:grpSp>
        <p:nvGrpSpPr>
          <p:cNvPr id="7" name="组合 6"/>
          <p:cNvGrpSpPr/>
          <p:nvPr/>
        </p:nvGrpSpPr>
        <p:grpSpPr>
          <a:xfrm>
            <a:off x="1641000" y="1062071"/>
            <a:ext cx="854314" cy="854314"/>
            <a:chOff x="793221" y="2806467"/>
            <a:chExt cx="1392667" cy="1392667"/>
          </a:xfrm>
          <a:solidFill>
            <a:schemeClr val="tx1">
              <a:lumMod val="75000"/>
              <a:lumOff val="25000"/>
            </a:schemeClr>
          </a:solidFill>
        </p:grpSpPr>
        <p:sp>
          <p:nvSpPr>
            <p:cNvPr id="8" name="椭圆 7"/>
            <p:cNvSpPr/>
            <p:nvPr/>
          </p:nvSpPr>
          <p:spPr>
            <a:xfrm>
              <a:off x="793221"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2962" y="3037165"/>
              <a:ext cx="931218" cy="931218"/>
            </a:xfrm>
            <a:prstGeom prst="rect">
              <a:avLst/>
            </a:prstGeom>
            <a:grpFill/>
          </p:spPr>
        </p:pic>
      </p:grpSp>
      <p:grpSp>
        <p:nvGrpSpPr>
          <p:cNvPr id="10" name="组合 9"/>
          <p:cNvGrpSpPr/>
          <p:nvPr/>
        </p:nvGrpSpPr>
        <p:grpSpPr>
          <a:xfrm>
            <a:off x="1640397" y="2431452"/>
            <a:ext cx="854314" cy="854314"/>
            <a:chOff x="5314692" y="2806467"/>
            <a:chExt cx="1392667" cy="1392667"/>
          </a:xfrm>
          <a:solidFill>
            <a:schemeClr val="tx1">
              <a:lumMod val="75000"/>
              <a:lumOff val="25000"/>
            </a:schemeClr>
          </a:solidFill>
        </p:grpSpPr>
        <p:sp>
          <p:nvSpPr>
            <p:cNvPr id="11" name="椭圆 10"/>
            <p:cNvSpPr/>
            <p:nvPr/>
          </p:nvSpPr>
          <p:spPr>
            <a:xfrm>
              <a:off x="5314692"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4229" y="3006983"/>
              <a:ext cx="949208" cy="949208"/>
            </a:xfrm>
            <a:prstGeom prst="rect">
              <a:avLst/>
            </a:prstGeom>
            <a:grpFill/>
          </p:spPr>
        </p:pic>
      </p:grpSp>
      <p:grpSp>
        <p:nvGrpSpPr>
          <p:cNvPr id="13" name="组合 12"/>
          <p:cNvGrpSpPr/>
          <p:nvPr/>
        </p:nvGrpSpPr>
        <p:grpSpPr>
          <a:xfrm>
            <a:off x="6267037" y="1043325"/>
            <a:ext cx="854314" cy="854314"/>
            <a:chOff x="3053956" y="2806467"/>
            <a:chExt cx="1392667" cy="1392667"/>
          </a:xfrm>
          <a:solidFill>
            <a:schemeClr val="tx1">
              <a:lumMod val="75000"/>
              <a:lumOff val="25000"/>
            </a:schemeClr>
          </a:solidFill>
        </p:grpSpPr>
        <p:sp>
          <p:nvSpPr>
            <p:cNvPr id="14" name="椭圆 13"/>
            <p:cNvSpPr/>
            <p:nvPr/>
          </p:nvSpPr>
          <p:spPr>
            <a:xfrm>
              <a:off x="3053956"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657" y="3039723"/>
              <a:ext cx="908342" cy="908342"/>
            </a:xfrm>
            <a:prstGeom prst="rect">
              <a:avLst/>
            </a:prstGeom>
            <a:grpFill/>
          </p:spPr>
        </p:pic>
      </p:grpSp>
      <p:grpSp>
        <p:nvGrpSpPr>
          <p:cNvPr id="16" name="组合 15"/>
          <p:cNvGrpSpPr/>
          <p:nvPr/>
        </p:nvGrpSpPr>
        <p:grpSpPr>
          <a:xfrm>
            <a:off x="6279206" y="2443512"/>
            <a:ext cx="854314" cy="854314"/>
            <a:chOff x="7575429" y="2806467"/>
            <a:chExt cx="1392667" cy="1392667"/>
          </a:xfrm>
          <a:solidFill>
            <a:schemeClr val="tx1">
              <a:lumMod val="75000"/>
              <a:lumOff val="25000"/>
            </a:schemeClr>
          </a:solidFill>
        </p:grpSpPr>
        <p:sp>
          <p:nvSpPr>
            <p:cNvPr id="17" name="椭圆 16"/>
            <p:cNvSpPr/>
            <p:nvPr/>
          </p:nvSpPr>
          <p:spPr>
            <a:xfrm>
              <a:off x="7575429"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ysClr val="windowText" lastClr="000000"/>
                </a:solidFill>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3423" y="2996082"/>
              <a:ext cx="951983" cy="951983"/>
            </a:xfrm>
            <a:prstGeom prst="rect">
              <a:avLst/>
            </a:prstGeom>
            <a:grpFill/>
          </p:spPr>
        </p:pic>
      </p:grpSp>
      <p:sp>
        <p:nvSpPr>
          <p:cNvPr id="19" name="文本框 18"/>
          <p:cNvSpPr txBox="1"/>
          <p:nvPr/>
        </p:nvSpPr>
        <p:spPr>
          <a:xfrm>
            <a:off x="2822886" y="1098658"/>
            <a:ext cx="2646878"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安全协议分析概述</a:t>
            </a:r>
            <a:endParaRPr lang="en-US" altLang="zh-CN" sz="2400" b="1" dirty="0">
              <a:solidFill>
                <a:srgbClr val="666666"/>
              </a:solidFill>
              <a:latin typeface="Myriad Pro" pitchFamily="34" charset="0"/>
              <a:ea typeface="微软雅黑" pitchFamily="34" charset="-122"/>
            </a:endParaRPr>
          </a:p>
        </p:txBody>
      </p:sp>
      <p:sp>
        <p:nvSpPr>
          <p:cNvPr id="20" name="文本框 19"/>
          <p:cNvSpPr txBox="1"/>
          <p:nvPr/>
        </p:nvSpPr>
        <p:spPr>
          <a:xfrm>
            <a:off x="7261645" y="1073914"/>
            <a:ext cx="2954655"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协议形式化分析流程</a:t>
            </a:r>
            <a:endParaRPr lang="en-US" altLang="zh-CN" sz="2400" b="1" dirty="0">
              <a:solidFill>
                <a:srgbClr val="666666"/>
              </a:solidFill>
              <a:latin typeface="Myriad Pro" pitchFamily="34" charset="0"/>
              <a:ea typeface="微软雅黑" pitchFamily="34" charset="-122"/>
            </a:endParaRPr>
          </a:p>
        </p:txBody>
      </p:sp>
      <p:sp>
        <p:nvSpPr>
          <p:cNvPr id="21" name="文本框 20"/>
          <p:cNvSpPr txBox="1"/>
          <p:nvPr/>
        </p:nvSpPr>
        <p:spPr>
          <a:xfrm>
            <a:off x="2759829" y="2431452"/>
            <a:ext cx="3151312"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ProVerif</a:t>
            </a:r>
            <a:r>
              <a:rPr lang="zh-CN" altLang="en-US" sz="2400" b="1" dirty="0">
                <a:solidFill>
                  <a:srgbClr val="666666"/>
                </a:solidFill>
                <a:latin typeface="Myriad Pro" pitchFamily="34" charset="0"/>
                <a:ea typeface="微软雅黑" pitchFamily="34" charset="-122"/>
              </a:rPr>
              <a:t>工具实践分析</a:t>
            </a:r>
            <a:endParaRPr lang="en-US" altLang="zh-CN" sz="2400" b="1" dirty="0">
              <a:solidFill>
                <a:srgbClr val="666666"/>
              </a:solidFill>
              <a:latin typeface="Myriad Pro" pitchFamily="34" charset="0"/>
              <a:ea typeface="微软雅黑" pitchFamily="34" charset="-122"/>
            </a:endParaRPr>
          </a:p>
        </p:txBody>
      </p:sp>
      <p:sp>
        <p:nvSpPr>
          <p:cNvPr id="22" name="文本框 21"/>
          <p:cNvSpPr txBox="1"/>
          <p:nvPr/>
        </p:nvSpPr>
        <p:spPr>
          <a:xfrm>
            <a:off x="7261645" y="2428816"/>
            <a:ext cx="3010761"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NDSS/TDSC</a:t>
            </a:r>
            <a:r>
              <a:rPr lang="zh-CN" altLang="en-US" sz="2400" b="1" dirty="0">
                <a:solidFill>
                  <a:srgbClr val="666666"/>
                </a:solidFill>
                <a:latin typeface="Myriad Pro" pitchFamily="34" charset="0"/>
                <a:ea typeface="微软雅黑" pitchFamily="34" charset="-122"/>
              </a:rPr>
              <a:t>论文介绍</a:t>
            </a:r>
            <a:endParaRPr lang="en-US" altLang="zh-CN" sz="2400" b="1" dirty="0">
              <a:solidFill>
                <a:srgbClr val="666666"/>
              </a:solidFill>
              <a:latin typeface="Myriad Pro" pitchFamily="34" charset="0"/>
              <a:ea typeface="微软雅黑" pitchFamily="34" charset="-122"/>
            </a:endParaRP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814" y="3763765"/>
            <a:ext cx="6976600" cy="2312187"/>
          </a:xfrm>
          <a:prstGeom prst="rect">
            <a:avLst/>
          </a:prstGeom>
          <a:ln>
            <a:solidFill>
              <a:schemeClr val="dk1"/>
            </a:solidFill>
          </a:ln>
        </p:spPr>
      </p:pic>
      <p:pic>
        <p:nvPicPr>
          <p:cNvPr id="25" name="图片 24"/>
          <p:cNvPicPr>
            <a:picLocks noChangeAspect="1"/>
          </p:cNvPicPr>
          <p:nvPr/>
        </p:nvPicPr>
        <p:blipFill rotWithShape="1">
          <a:blip r:embed="rId6">
            <a:extLst>
              <a:ext uri="{28A0092B-C50C-407E-A947-70E740481C1C}">
                <a14:useLocalDpi xmlns:a14="http://schemas.microsoft.com/office/drawing/2010/main" val="0"/>
              </a:ext>
            </a:extLst>
          </a:blip>
          <a:srcRect l="8049" r="6151"/>
          <a:stretch>
            <a:fillRect/>
          </a:stretch>
        </p:blipFill>
        <p:spPr>
          <a:xfrm>
            <a:off x="4521000" y="4501389"/>
            <a:ext cx="6934286" cy="1846074"/>
          </a:xfrm>
          <a:prstGeom prst="rect">
            <a:avLst/>
          </a:prstGeom>
          <a:ln>
            <a:solidFill>
              <a:schemeClr val="dk1"/>
            </a:solid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1249603" y="1024746"/>
            <a:ext cx="2088400"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1249603" y="2491141"/>
            <a:ext cx="2088400"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1249603" y="3957536"/>
            <a:ext cx="2088400"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1249603" y="5422818"/>
            <a:ext cx="2088400" cy="810087"/>
          </a:xfrm>
          <a:prstGeom prst="rect">
            <a:avLst/>
          </a:prstGeom>
          <a:solidFill>
            <a:schemeClr val="bg1">
              <a:lumMod val="85000"/>
            </a:schemeClr>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2293803" y="1834833"/>
            <a:ext cx="0" cy="656308"/>
          </a:xfrm>
          <a:prstGeom prst="straightConnector1">
            <a:avLst/>
          </a:prstGeom>
          <a:ln>
            <a:solidFill>
              <a:srgbClr val="212834"/>
            </a:solidFill>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2293803" y="3301228"/>
            <a:ext cx="0" cy="656308"/>
          </a:xfrm>
          <a:prstGeom prst="straightConnector1">
            <a:avLst/>
          </a:prstGeom>
          <a:ln>
            <a:solidFill>
              <a:srgbClr val="212834"/>
            </a:solidFill>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2293803" y="4767623"/>
            <a:ext cx="0" cy="655195"/>
          </a:xfrm>
          <a:prstGeom prst="straightConnector1">
            <a:avLst/>
          </a:prstGeom>
          <a:ln>
            <a:solidFill>
              <a:srgbClr val="212834"/>
            </a:solidFill>
            <a:tailEnd type="triangle"/>
          </a:ln>
        </p:spPr>
        <p:style>
          <a:lnRef idx="1">
            <a:schemeClr val="dk1"/>
          </a:lnRef>
          <a:fillRef idx="0">
            <a:schemeClr val="dk1"/>
          </a:fillRef>
          <a:effectRef idx="0">
            <a:schemeClr val="dk1"/>
          </a:effectRef>
          <a:fontRef idx="minor">
            <a:schemeClr val="tx1"/>
          </a:fontRef>
        </p:style>
      </p:cxnSp>
      <p:sp>
        <p:nvSpPr>
          <p:cNvPr id="19" name="对话气泡: 椭圆形 18"/>
          <p:cNvSpPr/>
          <p:nvPr/>
        </p:nvSpPr>
        <p:spPr bwMode="auto">
          <a:xfrm>
            <a:off x="4039340" y="899025"/>
            <a:ext cx="2539014" cy="1233364"/>
          </a:xfrm>
          <a:prstGeom prst="wedgeEllipseCallout">
            <a:avLst>
              <a:gd name="adj1" fmla="val -65424"/>
              <a:gd name="adj2" fmla="val -13937"/>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自然语言描述的安全协议内容</a:t>
            </a:r>
            <a:endParaRPr lang="zh-CN" altLang="en-US" dirty="0">
              <a:solidFill>
                <a:srgbClr val="666666"/>
              </a:solidFill>
              <a:latin typeface="微软雅黑" pitchFamily="34" charset="-122"/>
              <a:ea typeface="微软雅黑" pitchFamily="34" charset="-122"/>
            </a:endParaRPr>
          </a:p>
        </p:txBody>
      </p:sp>
      <p:sp>
        <p:nvSpPr>
          <p:cNvPr id="21" name="对话气泡: 椭圆形 20"/>
          <p:cNvSpPr/>
          <p:nvPr/>
        </p:nvSpPr>
        <p:spPr bwMode="auto">
          <a:xfrm>
            <a:off x="4039340" y="2491141"/>
            <a:ext cx="2539014" cy="1233364"/>
          </a:xfrm>
          <a:prstGeom prst="wedgeEllipseCallout">
            <a:avLst>
              <a:gd name="adj1" fmla="val -65424"/>
              <a:gd name="adj2" fmla="val -13937"/>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数学语言描述的安全协议内容</a:t>
            </a:r>
            <a:endParaRPr lang="zh-CN" altLang="en-US" dirty="0">
              <a:solidFill>
                <a:srgbClr val="666666"/>
              </a:solidFill>
              <a:latin typeface="微软雅黑" pitchFamily="34" charset="-122"/>
              <a:ea typeface="微软雅黑" pitchFamily="34" charset="-122"/>
            </a:endParaRPr>
          </a:p>
        </p:txBody>
      </p:sp>
      <p:sp>
        <p:nvSpPr>
          <p:cNvPr id="23" name="对话气泡: 椭圆形 22"/>
          <p:cNvSpPr/>
          <p:nvPr/>
        </p:nvSpPr>
        <p:spPr bwMode="auto">
          <a:xfrm>
            <a:off x="4039340" y="3957536"/>
            <a:ext cx="2539014" cy="1233364"/>
          </a:xfrm>
          <a:prstGeom prst="wedgeEllipseCallout">
            <a:avLst>
              <a:gd name="adj1" fmla="val -65424"/>
              <a:gd name="adj2" fmla="val -13937"/>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代码语言描述的安全协议内容</a:t>
            </a:r>
            <a:endParaRPr lang="zh-CN" altLang="en-US" dirty="0">
              <a:solidFill>
                <a:srgbClr val="666666"/>
              </a:solidFill>
              <a:latin typeface="微软雅黑" pitchFamily="34" charset="-122"/>
              <a:ea typeface="微软雅黑" pitchFamily="34" charset="-122"/>
            </a:endParaRPr>
          </a:p>
        </p:txBody>
      </p:sp>
      <p:sp>
        <p:nvSpPr>
          <p:cNvPr id="25" name="矩形 24"/>
          <p:cNvSpPr/>
          <p:nvPr/>
        </p:nvSpPr>
        <p:spPr bwMode="auto">
          <a:xfrm>
            <a:off x="7720072" y="3956271"/>
            <a:ext cx="3591417"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安全假设</a:t>
            </a:r>
            <a:endParaRPr lang="zh-CN" altLang="en-US" dirty="0">
              <a:solidFill>
                <a:srgbClr val="666666"/>
              </a:solidFill>
              <a:latin typeface="微软雅黑" pitchFamily="34" charset="-122"/>
              <a:ea typeface="微软雅黑" pitchFamily="34" charset="-122"/>
            </a:endParaRPr>
          </a:p>
        </p:txBody>
      </p:sp>
      <p:sp>
        <p:nvSpPr>
          <p:cNvPr id="27" name="矩形 26"/>
          <p:cNvSpPr/>
          <p:nvPr/>
        </p:nvSpPr>
        <p:spPr bwMode="auto">
          <a:xfrm>
            <a:off x="8129392" y="3146184"/>
            <a:ext cx="2745753"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协议流</a:t>
            </a:r>
            <a:endParaRPr lang="zh-CN" altLang="en-US" dirty="0">
              <a:solidFill>
                <a:srgbClr val="666666"/>
              </a:solidFill>
              <a:latin typeface="微软雅黑" pitchFamily="34" charset="-122"/>
              <a:ea typeface="微软雅黑" pitchFamily="34" charset="-122"/>
            </a:endParaRPr>
          </a:p>
        </p:txBody>
      </p:sp>
      <p:sp>
        <p:nvSpPr>
          <p:cNvPr id="29" name="矩形 28"/>
          <p:cNvSpPr/>
          <p:nvPr/>
        </p:nvSpPr>
        <p:spPr bwMode="auto">
          <a:xfrm>
            <a:off x="8643486" y="2333239"/>
            <a:ext cx="1849916" cy="810087"/>
          </a:xfrm>
          <a:prstGeom prst="rect">
            <a:avLst/>
          </a:prstGeom>
          <a:solidFill>
            <a:schemeClr val="bg1"/>
          </a:solidFill>
          <a:ln>
            <a:solidFill>
              <a:srgbClr val="212834"/>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安全目标</a:t>
            </a:r>
            <a:endParaRPr lang="zh-CN" altLang="en-US" dirty="0">
              <a:solidFill>
                <a:srgbClr val="666666"/>
              </a:solidFill>
              <a:latin typeface="微软雅黑" pitchFamily="34" charset="-122"/>
              <a:ea typeface="微软雅黑" pitchFamily="34" charset="-122"/>
            </a:endParaRPr>
          </a:p>
        </p:txBody>
      </p:sp>
      <p:sp>
        <p:nvSpPr>
          <p:cNvPr id="5" name="标题 4"/>
          <p:cNvSpPr>
            <a:spLocks noGrp="1"/>
          </p:cNvSpPr>
          <p:nvPr>
            <p:ph type="title"/>
          </p:nvPr>
        </p:nvSpPr>
        <p:spPr/>
        <p:txBody>
          <a:bodyPr/>
          <a:lstStyle/>
          <a:p>
            <a:r>
              <a:rPr lang="zh-CN" altLang="en-US" dirty="0"/>
              <a:t>安全协议分析的一般流程</a:t>
            </a:r>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34096"/>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44183"/>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1067700"/>
            <a:ext cx="378978" cy="4951359"/>
          </a:xfrm>
          <a:prstGeom prst="leftBrace">
            <a:avLst>
              <a:gd name="adj1" fmla="val 8333"/>
              <a:gd name="adj2" fmla="val 891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pic>
        <p:nvPicPr>
          <p:cNvPr id="9" name="图片 8"/>
          <p:cNvPicPr>
            <a:picLocks noChangeAspect="1"/>
          </p:cNvPicPr>
          <p:nvPr/>
        </p:nvPicPr>
        <p:blipFill>
          <a:blip r:embed="rId1"/>
          <a:stretch>
            <a:fillRect/>
          </a:stretch>
        </p:blipFill>
        <p:spPr>
          <a:xfrm>
            <a:off x="6094558" y="1067700"/>
            <a:ext cx="5399842" cy="1395960"/>
          </a:xfrm>
          <a:prstGeom prst="rect">
            <a:avLst/>
          </a:prstGeom>
        </p:spPr>
      </p:pic>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3048" y="3114348"/>
            <a:ext cx="7214871" cy="640881"/>
          </a:xfrm>
          <a:prstGeom prst="rect">
            <a:avLst/>
          </a:prstGeom>
        </p:spPr>
      </p:pic>
      <p:sp>
        <p:nvSpPr>
          <p:cNvPr id="14" name="文本框 13"/>
          <p:cNvSpPr txBox="1"/>
          <p:nvPr/>
        </p:nvSpPr>
        <p:spPr>
          <a:xfrm>
            <a:off x="3934883" y="770453"/>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latin typeface="微软雅黑" pitchFamily="34" charset="-122"/>
              <a:ea typeface="微软雅黑" pitchFamily="34" charset="-122"/>
            </a:endParaRPr>
          </a:p>
        </p:txBody>
      </p:sp>
      <p:sp>
        <p:nvSpPr>
          <p:cNvPr id="7" name="文本框 6"/>
          <p:cNvSpPr txBox="1"/>
          <p:nvPr/>
        </p:nvSpPr>
        <p:spPr>
          <a:xfrm>
            <a:off x="3948385" y="2432283"/>
            <a:ext cx="3844032" cy="458908"/>
          </a:xfrm>
          <a:prstGeom prst="rect">
            <a:avLst/>
          </a:prstGeom>
          <a:noFill/>
        </p:spPr>
        <p:txBody>
          <a:bodyPr wrap="square" rtlCol="0">
            <a:spAutoFit/>
          </a:bodyPr>
          <a:lstStyle/>
          <a:p>
            <a:pPr indent="-342900">
              <a:lnSpc>
                <a:spcPct val="150000"/>
              </a:lnSpc>
              <a:spcAft>
                <a:spcPts val="600"/>
              </a:spcAft>
              <a:buAutoNum type="arabicPeriod" startAt="2"/>
            </a:pPr>
            <a:r>
              <a:rPr lang="zh-CN" altLang="en-US" b="1" dirty="0">
                <a:solidFill>
                  <a:srgbClr val="005BBB"/>
                </a:solidFill>
                <a:latin typeface="Myriad Pro" pitchFamily="34" charset="0"/>
                <a:ea typeface="微软雅黑" pitchFamily="34" charset="-122"/>
                <a:cs typeface="Times New Roman" panose="02020503050405090304" pitchFamily="18" charset="0"/>
              </a:rPr>
              <a:t>安全假设（攻击者能力）</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7" name="文本框 16"/>
          <p:cNvSpPr txBox="1"/>
          <p:nvPr/>
        </p:nvSpPr>
        <p:spPr>
          <a:xfrm>
            <a:off x="4126565" y="3922046"/>
            <a:ext cx="5159477" cy="869533"/>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dirty="0">
                <a:latin typeface="微软雅黑" pitchFamily="34" charset="-122"/>
                <a:ea typeface="微软雅黑" pitchFamily="34" charset="-122"/>
              </a:rPr>
              <a:t>显式指明的安全假设</a:t>
            </a:r>
            <a:endParaRPr lang="en-US" altLang="zh-CN"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latin typeface="微软雅黑" pitchFamily="34" charset="-122"/>
                <a:ea typeface="微软雅黑" pitchFamily="34" charset="-122"/>
              </a:rPr>
              <a:t>隐式暗含的安全假设（根据固定的流程）</a:t>
            </a:r>
            <a:endParaRPr lang="en-US" altLang="zh-CN" dirty="0">
              <a:latin typeface="微软雅黑" pitchFamily="34" charset="-122"/>
              <a:ea typeface="微软雅黑" pitchFamily="34" charset="-122"/>
            </a:endParaRPr>
          </a:p>
        </p:txBody>
      </p:sp>
      <p:sp>
        <p:nvSpPr>
          <p:cNvPr id="18" name="文本框 17"/>
          <p:cNvSpPr txBox="1"/>
          <p:nvPr/>
        </p:nvSpPr>
        <p:spPr>
          <a:xfrm>
            <a:off x="3948385" y="4791579"/>
            <a:ext cx="3844032" cy="459678"/>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rPr>
              <a:t>3.  </a:t>
            </a:r>
            <a:r>
              <a:rPr lang="zh-CN" altLang="en-US" b="1" dirty="0">
                <a:solidFill>
                  <a:srgbClr val="005BBB"/>
                </a:solidFill>
                <a:latin typeface="Myriad Pro" pitchFamily="34" charset="0"/>
                <a:ea typeface="微软雅黑" pitchFamily="34" charset="-122"/>
                <a:cs typeface="Times New Roman" panose="02020503050405090304" pitchFamily="18" charset="0"/>
              </a:rPr>
              <a:t>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26" name="文本框 25"/>
          <p:cNvSpPr txBox="1"/>
          <p:nvPr/>
        </p:nvSpPr>
        <p:spPr>
          <a:xfrm>
            <a:off x="4126566" y="5446774"/>
            <a:ext cx="3844032" cy="869533"/>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dirty="0">
                <a:latin typeface="微软雅黑" pitchFamily="34" charset="-122"/>
                <a:ea typeface="微软雅黑" pitchFamily="34" charset="-122"/>
              </a:rPr>
              <a:t>文档指明的安全目标</a:t>
            </a:r>
            <a:endParaRPr lang="en-US" altLang="zh-CN" dirty="0">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latin typeface="微软雅黑" pitchFamily="34" charset="-122"/>
                <a:ea typeface="微软雅黑" pitchFamily="34" charset="-122"/>
              </a:rPr>
              <a:t>隐式暗含的安全目标（凭借经验）</a:t>
            </a:r>
            <a:endParaRPr lang="en-US" altLang="zh-CN" dirty="0">
              <a:latin typeface="微软雅黑" pitchFamily="34" charset="-122"/>
              <a:ea typeface="微软雅黑" pitchFamily="34" charset="-122"/>
            </a:endParaRPr>
          </a:p>
        </p:txBody>
      </p:sp>
      <p:sp>
        <p:nvSpPr>
          <p:cNvPr id="21" name="标题 20"/>
          <p:cNvSpPr>
            <a:spLocks noGrp="1"/>
          </p:cNvSpPr>
          <p:nvPr>
            <p:ph type="title"/>
          </p:nvPr>
        </p:nvSpPr>
        <p:spPr/>
        <p:txBody>
          <a:bodyPr/>
          <a:lstStyle/>
          <a:p>
            <a:r>
              <a:rPr lang="zh-CN" altLang="en-US" dirty="0"/>
              <a:t>安全协议文档的梳理</a:t>
            </a:r>
            <a:endParaRPr lang="zh-CN" altLang="en-US" dirty="0"/>
          </a:p>
        </p:txBody>
      </p:sp>
    </p:spTree>
    <p:custDataLst>
      <p:tags r:id="rId3"/>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34096"/>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44183"/>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1067701"/>
            <a:ext cx="378978" cy="3742878"/>
          </a:xfrm>
          <a:prstGeom prst="leftBrace">
            <a:avLst>
              <a:gd name="adj1" fmla="val 8333"/>
              <a:gd name="adj2" fmla="val 891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pic>
        <p:nvPicPr>
          <p:cNvPr id="9" name="图片 8"/>
          <p:cNvPicPr>
            <a:picLocks noChangeAspect="1"/>
          </p:cNvPicPr>
          <p:nvPr/>
        </p:nvPicPr>
        <p:blipFill>
          <a:blip r:embed="rId1"/>
          <a:stretch>
            <a:fillRect/>
          </a:stretch>
        </p:blipFill>
        <p:spPr>
          <a:xfrm>
            <a:off x="6094558" y="1067700"/>
            <a:ext cx="5399842" cy="1395960"/>
          </a:xfrm>
          <a:prstGeom prst="rect">
            <a:avLst/>
          </a:prstGeom>
        </p:spPr>
      </p:pic>
      <p:sp>
        <p:nvSpPr>
          <p:cNvPr id="14" name="文本框 13"/>
          <p:cNvSpPr txBox="1"/>
          <p:nvPr/>
        </p:nvSpPr>
        <p:spPr>
          <a:xfrm>
            <a:off x="3934883" y="770453"/>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latin typeface="微软雅黑" pitchFamily="34" charset="-122"/>
              <a:ea typeface="微软雅黑" pitchFamily="34" charset="-122"/>
            </a:endParaRPr>
          </a:p>
        </p:txBody>
      </p:sp>
      <p:sp>
        <p:nvSpPr>
          <p:cNvPr id="7" name="文本框 6"/>
          <p:cNvSpPr txBox="1"/>
          <p:nvPr/>
        </p:nvSpPr>
        <p:spPr>
          <a:xfrm>
            <a:off x="3957335" y="2648486"/>
            <a:ext cx="7699046" cy="2219903"/>
          </a:xfrm>
          <a:prstGeom prst="rect">
            <a:avLst/>
          </a:prstGeom>
          <a:noFill/>
        </p:spPr>
        <p:txBody>
          <a:bodyPr wrap="square" rtlCol="0">
            <a:spAutoFit/>
          </a:bodyPr>
          <a:lstStyle/>
          <a:p>
            <a:pPr marL="285750" indent="-285750">
              <a:lnSpc>
                <a:spcPct val="200000"/>
              </a:lnSpc>
              <a:buFont typeface="Arial" panose="020B0604020202090204" pitchFamily="34" charset="0"/>
              <a:buChar char="•"/>
            </a:pPr>
            <a:r>
              <a:rPr lang="zh-CN" altLang="en-US" dirty="0">
                <a:latin typeface="微软雅黑" pitchFamily="34" charset="-122"/>
                <a:ea typeface="微软雅黑" pitchFamily="34" charset="-122"/>
              </a:rPr>
              <a:t>协议信息流应如上图所示，包括实体标识、实体预知知识、实体操作、实体间会话内容。</a:t>
            </a:r>
            <a:endParaRPr lang="en-US" altLang="zh-CN"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dirty="0">
                <a:latin typeface="微软雅黑" pitchFamily="34" charset="-122"/>
                <a:ea typeface="微软雅黑" pitchFamily="34" charset="-122"/>
              </a:rPr>
              <a:t>协议信息流的梳理只包括与安全相关的字段（例如</a:t>
            </a:r>
            <a:r>
              <a:rPr lang="en-US" altLang="zh-CN" dirty="0">
                <a:latin typeface="微软雅黑" pitchFamily="34" charset="-122"/>
                <a:ea typeface="微软雅黑" pitchFamily="34" charset="-122"/>
              </a:rPr>
              <a:t>A-&gt;B</a:t>
            </a:r>
            <a:r>
              <a:rPr lang="zh-CN" altLang="en-US" dirty="0">
                <a:latin typeface="微软雅黑" pitchFamily="34" charset="-122"/>
                <a:ea typeface="微软雅黑" pitchFamily="34" charset="-122"/>
              </a:rPr>
              <a:t>加密信息）</a:t>
            </a:r>
            <a:endParaRPr lang="en-US" altLang="zh-CN" dirty="0">
              <a:latin typeface="微软雅黑" pitchFamily="34" charset="-122"/>
              <a:ea typeface="微软雅黑" pitchFamily="34" charset="-122"/>
            </a:endParaRPr>
          </a:p>
          <a:p>
            <a:pPr marL="285750" indent="-285750">
              <a:lnSpc>
                <a:spcPct val="200000"/>
              </a:lnSpc>
              <a:buFont typeface="Arial" panose="020B0604020202090204" pitchFamily="34" charset="0"/>
              <a:buChar char="•"/>
            </a:pPr>
            <a:r>
              <a:rPr lang="zh-CN" altLang="en-US" dirty="0">
                <a:latin typeface="微软雅黑" pitchFamily="34" charset="-122"/>
                <a:ea typeface="微软雅黑" pitchFamily="34" charset="-122"/>
              </a:rPr>
              <a:t>协议信息流的梳理只包括与安全相关的操作（例如</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检查</a:t>
            </a:r>
            <a:r>
              <a:rPr lang="en-US" altLang="zh-CN" dirty="0">
                <a:latin typeface="微软雅黑" pitchFamily="34" charset="-122"/>
                <a:ea typeface="微软雅黑" pitchFamily="34" charset="-122"/>
              </a:rPr>
              <a:t>HASH</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10" name="标题 9"/>
          <p:cNvSpPr>
            <a:spLocks noGrp="1"/>
          </p:cNvSpPr>
          <p:nvPr>
            <p:ph type="title"/>
          </p:nvPr>
        </p:nvSpPr>
        <p:spPr/>
        <p:txBody>
          <a:bodyPr/>
          <a:lstStyle/>
          <a:p>
            <a:r>
              <a:rPr lang="zh-CN" altLang="en-US" dirty="0"/>
              <a:t>安全协议文档的梳理</a:t>
            </a:r>
            <a:endParaRPr lang="zh-CN" altLang="en-US" dirty="0"/>
          </a:p>
        </p:txBody>
      </p:sp>
    </p:spTree>
    <p:custDataLst>
      <p:tags r:id="rId2"/>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22215"/>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444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32302"/>
            <a:ext cx="0" cy="66818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1067700"/>
            <a:ext cx="378978" cy="4951359"/>
          </a:xfrm>
          <a:prstGeom prst="leftBrace">
            <a:avLst>
              <a:gd name="adj1" fmla="val 8333"/>
              <a:gd name="adj2" fmla="val 3760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4" name="文本框 13"/>
          <p:cNvSpPr txBox="1"/>
          <p:nvPr/>
        </p:nvSpPr>
        <p:spPr>
          <a:xfrm>
            <a:off x="3934883" y="770453"/>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solidFill>
                <a:srgbClr val="666666"/>
              </a:solidFill>
              <a:latin typeface="微软雅黑" pitchFamily="34" charset="-122"/>
              <a:ea typeface="微软雅黑" pitchFamily="34" charset="-122"/>
            </a:endParaRPr>
          </a:p>
        </p:txBody>
      </p:sp>
      <p:sp>
        <p:nvSpPr>
          <p:cNvPr id="7" name="文本框 6"/>
          <p:cNvSpPr txBox="1"/>
          <p:nvPr/>
        </p:nvSpPr>
        <p:spPr>
          <a:xfrm>
            <a:off x="3948385" y="2235181"/>
            <a:ext cx="6313796" cy="458908"/>
          </a:xfrm>
          <a:prstGeom prst="rect">
            <a:avLst/>
          </a:prstGeom>
          <a:noFill/>
        </p:spPr>
        <p:txBody>
          <a:bodyPr wrap="square" rtlCol="0">
            <a:spAutoFit/>
          </a:bodyPr>
          <a:lstStyle/>
          <a:p>
            <a:pPr indent="-342900">
              <a:lnSpc>
                <a:spcPct val="150000"/>
              </a:lnSpc>
              <a:spcAft>
                <a:spcPts val="600"/>
              </a:spcAft>
              <a:buAutoNum type="arabicPeriod" startAt="2"/>
            </a:pPr>
            <a:r>
              <a:rPr lang="zh-CN" altLang="en-US" b="1" dirty="0">
                <a:solidFill>
                  <a:srgbClr val="005BBB"/>
                </a:solidFill>
                <a:latin typeface="Myriad Pro" pitchFamily="34" charset="0"/>
                <a:ea typeface="微软雅黑" pitchFamily="34" charset="-122"/>
                <a:cs typeface="Times New Roman" panose="02020503050405090304" pitchFamily="18" charset="0"/>
              </a:rPr>
              <a:t>安全假设（攻击者能力）（有固定的模型）</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7" name="文本框 16"/>
          <p:cNvSpPr txBox="1"/>
          <p:nvPr/>
        </p:nvSpPr>
        <p:spPr>
          <a:xfrm>
            <a:off x="4126566" y="3102848"/>
            <a:ext cx="3844032"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endParaRPr lang="en-US" altLang="zh-CN" dirty="0">
              <a:solidFill>
                <a:srgbClr val="666666"/>
              </a:solidFill>
              <a:latin typeface="微软雅黑" pitchFamily="34" charset="-122"/>
              <a:ea typeface="微软雅黑" pitchFamily="34" charset="-122"/>
            </a:endParaRPr>
          </a:p>
        </p:txBody>
      </p:sp>
      <p:sp>
        <p:nvSpPr>
          <p:cNvPr id="18" name="文本框 17"/>
          <p:cNvSpPr txBox="1"/>
          <p:nvPr/>
        </p:nvSpPr>
        <p:spPr>
          <a:xfrm>
            <a:off x="3948385" y="4080463"/>
            <a:ext cx="3844032" cy="459678"/>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rPr>
              <a:t>3.  </a:t>
            </a:r>
            <a:r>
              <a:rPr lang="zh-CN" altLang="en-US" b="1" dirty="0">
                <a:solidFill>
                  <a:srgbClr val="005BBB"/>
                </a:solidFill>
                <a:latin typeface="Myriad Pro" pitchFamily="34" charset="0"/>
                <a:ea typeface="微软雅黑" pitchFamily="34" charset="-122"/>
                <a:cs typeface="Times New Roman" panose="02020503050405090304" pitchFamily="18" charset="0"/>
              </a:rPr>
              <a:t>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26" name="文本框 25"/>
          <p:cNvSpPr txBox="1"/>
          <p:nvPr/>
        </p:nvSpPr>
        <p:spPr>
          <a:xfrm>
            <a:off x="4221403" y="4589466"/>
            <a:ext cx="5322092" cy="1700530"/>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机密性目标</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隐私性</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认证性目标</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其它目标（如强机密性，不可链接性等高级目标）</a:t>
            </a:r>
            <a:endParaRPr lang="en-US" altLang="zh-CN" dirty="0">
              <a:solidFill>
                <a:srgbClr val="666666"/>
              </a:solidFill>
              <a:latin typeface="微软雅黑" pitchFamily="34" charset="-122"/>
              <a:ea typeface="微软雅黑" pitchFamily="34" charset="-122"/>
            </a:endParaRPr>
          </a:p>
        </p:txBody>
      </p:sp>
      <p:sp>
        <p:nvSpPr>
          <p:cNvPr id="10" name="文本框 9"/>
          <p:cNvSpPr txBox="1"/>
          <p:nvPr/>
        </p:nvSpPr>
        <p:spPr>
          <a:xfrm>
            <a:off x="4221402" y="2788916"/>
            <a:ext cx="4496469" cy="1285032"/>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信道安全假设</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实体安全假设（数据保护能力假设）</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密码算法安全假设</a:t>
            </a:r>
            <a:endParaRPr lang="en-US" altLang="zh-CN" dirty="0">
              <a:solidFill>
                <a:srgbClr val="666666"/>
              </a:solidFill>
              <a:latin typeface="微软雅黑" pitchFamily="34" charset="-122"/>
              <a:ea typeface="微软雅黑" pitchFamily="34" charset="-122"/>
            </a:endParaRPr>
          </a:p>
        </p:txBody>
      </p:sp>
      <p:sp>
        <p:nvSpPr>
          <p:cNvPr id="15" name="文本框 14"/>
          <p:cNvSpPr txBox="1"/>
          <p:nvPr/>
        </p:nvSpPr>
        <p:spPr>
          <a:xfrm>
            <a:off x="4221403" y="1267299"/>
            <a:ext cx="7179816" cy="869533"/>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r>
              <a:rPr lang="zh-CN" altLang="en-US" dirty="0">
                <a:solidFill>
                  <a:srgbClr val="666666"/>
                </a:solidFill>
                <a:latin typeface="微软雅黑" pitchFamily="34" charset="-122"/>
                <a:ea typeface="微软雅黑" pitchFamily="34" charset="-122"/>
              </a:rPr>
              <a:t>凭借经验对协议的实体进行必要的合并，拆分操作，并去除一些不作安全性分析、并显然与协议安全无关的字段以及操作。</a:t>
            </a:r>
            <a:endParaRPr lang="en-US" altLang="zh-CN" dirty="0">
              <a:solidFill>
                <a:srgbClr val="666666"/>
              </a:solidFill>
              <a:latin typeface="微软雅黑" pitchFamily="34" charset="-122"/>
              <a:ea typeface="微软雅黑" pitchFamily="34" charset="-122"/>
            </a:endParaRPr>
          </a:p>
        </p:txBody>
      </p:sp>
      <p:sp>
        <p:nvSpPr>
          <p:cNvPr id="9" name="标题 8"/>
          <p:cNvSpPr>
            <a:spLocks noGrp="1"/>
          </p:cNvSpPr>
          <p:nvPr>
            <p:ph type="title"/>
          </p:nvPr>
        </p:nvSpPr>
        <p:spPr/>
        <p:txBody>
          <a:bodyPr/>
          <a:lstStyle/>
          <a:p>
            <a:r>
              <a:rPr lang="zh-CN" altLang="en-US" dirty="0"/>
              <a:t>形式化模型的建立</a:t>
            </a:r>
            <a:endParaRPr lang="zh-CN" altLang="en-US" dirty="0"/>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形式化方法</a:t>
            </a:r>
            <a:endParaRPr lang="zh-CN" altLang="en-US" dirty="0"/>
          </a:p>
        </p:txBody>
      </p:sp>
      <p:sp>
        <p:nvSpPr>
          <p:cNvPr id="5" name="TextBox 9"/>
          <p:cNvSpPr txBox="1"/>
          <p:nvPr/>
        </p:nvSpPr>
        <p:spPr>
          <a:xfrm>
            <a:off x="786000" y="867080"/>
            <a:ext cx="10417499" cy="1691873"/>
          </a:xfrm>
          <a:prstGeom prst="rect">
            <a:avLst/>
          </a:prstGeom>
          <a:noFill/>
        </p:spPr>
        <p:txBody>
          <a:bodyPr wrap="square" rtlCol="0">
            <a:spAutoFit/>
          </a:bodyPr>
          <a:lstStyle/>
          <a:p>
            <a:pPr indent="457200">
              <a:lnSpc>
                <a:spcPct val="150000"/>
              </a:lnSpc>
              <a:spcAft>
                <a:spcPts val="600"/>
              </a:spcAft>
            </a:pP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形式化方法</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是将概念或方法，经过高度抽象后使用一定的</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数学模型</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进行表示。之后，通过</a:t>
            </a:r>
            <a:r>
              <a:rPr lang="zh-CN" altLang="en-US" sz="24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程式化</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的推演和计算来研究该数学模型，进而揭示概念和方法内在规律的一种研究方法。</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 name="图片 1"/>
          <p:cNvPicPr>
            <a:picLocks noChangeAspect="1"/>
          </p:cNvPicPr>
          <p:nvPr/>
        </p:nvPicPr>
        <p:blipFill>
          <a:blip r:embed="rId1"/>
          <a:stretch>
            <a:fillRect/>
          </a:stretch>
        </p:blipFill>
        <p:spPr>
          <a:xfrm>
            <a:off x="1476066" y="2780606"/>
            <a:ext cx="3296907" cy="3296907"/>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5570" y="2780607"/>
            <a:ext cx="3599242" cy="329690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p:cNvCxnSpPr/>
          <p:nvPr/>
        </p:nvCxnSpPr>
        <p:spPr>
          <a:xfrm>
            <a:off x="5027249" y="4429059"/>
            <a:ext cx="1935000" cy="0"/>
          </a:xfrm>
          <a:prstGeom prst="straightConnector1">
            <a:avLst/>
          </a:prstGeom>
          <a:ln w="31750">
            <a:tailEnd type="triangle" w="lg" len="med"/>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34096"/>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44183"/>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1067700"/>
            <a:ext cx="378978" cy="4951359"/>
          </a:xfrm>
          <a:prstGeom prst="leftBrace">
            <a:avLst>
              <a:gd name="adj1" fmla="val 8333"/>
              <a:gd name="adj2" fmla="val 3760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4" name="文本框 13"/>
          <p:cNvSpPr txBox="1"/>
          <p:nvPr/>
        </p:nvSpPr>
        <p:spPr>
          <a:xfrm>
            <a:off x="3934883" y="770453"/>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solidFill>
                <a:srgbClr val="666666"/>
              </a:solidFill>
              <a:latin typeface="微软雅黑" pitchFamily="34" charset="-122"/>
              <a:ea typeface="微软雅黑" pitchFamily="34" charset="-122"/>
            </a:endParaRPr>
          </a:p>
        </p:txBody>
      </p:sp>
      <p:sp>
        <p:nvSpPr>
          <p:cNvPr id="7" name="文本框 6"/>
          <p:cNvSpPr txBox="1"/>
          <p:nvPr/>
        </p:nvSpPr>
        <p:spPr>
          <a:xfrm>
            <a:off x="3931923" y="1193789"/>
            <a:ext cx="7777723" cy="458908"/>
          </a:xfrm>
          <a:prstGeom prst="rect">
            <a:avLst/>
          </a:prstGeom>
          <a:noFill/>
        </p:spPr>
        <p:txBody>
          <a:bodyPr wrap="square" rtlCol="0">
            <a:spAutoFit/>
          </a:bodyPr>
          <a:lstStyle/>
          <a:p>
            <a:pPr indent="-342900">
              <a:lnSpc>
                <a:spcPct val="150000"/>
              </a:lnSpc>
              <a:spcAft>
                <a:spcPts val="600"/>
              </a:spcAft>
              <a:buAutoNum type="arabicPeriod" startAt="2"/>
            </a:pPr>
            <a:r>
              <a:rPr lang="zh-CN" altLang="en-US" b="1" dirty="0">
                <a:solidFill>
                  <a:srgbClr val="005BBB"/>
                </a:solidFill>
                <a:latin typeface="Myriad Pro" pitchFamily="34" charset="0"/>
                <a:ea typeface="微软雅黑" pitchFamily="34" charset="-122"/>
                <a:cs typeface="Times New Roman" panose="02020503050405090304" pitchFamily="18" charset="0"/>
              </a:rPr>
              <a:t>安全假设（攻击者能力）（有固定的模型）：需要用形式的语言描述</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7" name="文本框 16"/>
          <p:cNvSpPr txBox="1"/>
          <p:nvPr/>
        </p:nvSpPr>
        <p:spPr>
          <a:xfrm>
            <a:off x="4126566" y="3102848"/>
            <a:ext cx="3844032"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endParaRPr lang="en-US" altLang="zh-CN" dirty="0">
              <a:solidFill>
                <a:srgbClr val="666666"/>
              </a:solidFill>
              <a:latin typeface="微软雅黑" pitchFamily="34" charset="-122"/>
              <a:ea typeface="微软雅黑" pitchFamily="34" charset="-122"/>
            </a:endParaRPr>
          </a:p>
        </p:txBody>
      </p:sp>
      <p:sp>
        <p:nvSpPr>
          <p:cNvPr id="10" name="文本框 9"/>
          <p:cNvSpPr txBox="1"/>
          <p:nvPr/>
        </p:nvSpPr>
        <p:spPr>
          <a:xfrm>
            <a:off x="4173098" y="1826164"/>
            <a:ext cx="7710185" cy="3362524"/>
          </a:xfrm>
          <a:prstGeom prst="rect">
            <a:avLst/>
          </a:prstGeom>
          <a:noFill/>
        </p:spPr>
        <p:txBody>
          <a:bodyPr wrap="square" rtlCol="0">
            <a:spAutoFit/>
          </a:bodyPr>
          <a:lstStyle/>
          <a:p>
            <a:pPr marL="285750" indent="-285750">
              <a:lnSpc>
                <a:spcPct val="150000"/>
              </a:lnSpc>
              <a:buFont typeface="Arial" panose="020B0604020202090204" pitchFamily="34" charset="0"/>
              <a:buChar char="•"/>
            </a:pPr>
            <a:r>
              <a:rPr lang="zh-CN" altLang="en-US" b="1" dirty="0">
                <a:solidFill>
                  <a:srgbClr val="005BBB"/>
                </a:solidFill>
                <a:latin typeface="Myriad Pro" pitchFamily="34" charset="0"/>
                <a:ea typeface="微软雅黑" pitchFamily="34" charset="-122"/>
                <a:cs typeface="Times New Roman" panose="02020503050405090304" pitchFamily="18" charset="0"/>
              </a:rPr>
              <a:t>信道安全假设：</a:t>
            </a:r>
            <a:r>
              <a:rPr lang="zh-CN" altLang="en-US" dirty="0">
                <a:solidFill>
                  <a:srgbClr val="666666"/>
                </a:solidFill>
                <a:latin typeface="微软雅黑" pitchFamily="34" charset="-122"/>
                <a:ea typeface="微软雅黑" pitchFamily="34" charset="-122"/>
              </a:rPr>
              <a:t>网络协议的</a:t>
            </a:r>
            <a:r>
              <a:rPr lang="en-US" altLang="zh-CN" dirty="0" err="1">
                <a:solidFill>
                  <a:srgbClr val="666666"/>
                </a:solidFill>
                <a:latin typeface="微软雅黑" pitchFamily="34" charset="-122"/>
                <a:ea typeface="微软雅黑" pitchFamily="34" charset="-122"/>
              </a:rPr>
              <a:t>Delov</a:t>
            </a:r>
            <a:r>
              <a:rPr lang="en-US" altLang="zh-CN" dirty="0">
                <a:solidFill>
                  <a:srgbClr val="666666"/>
                </a:solidFill>
                <a:latin typeface="微软雅黑" pitchFamily="34" charset="-122"/>
                <a:ea typeface="微软雅黑" pitchFamily="34" charset="-122"/>
              </a:rPr>
              <a:t>-Yao</a:t>
            </a:r>
            <a:r>
              <a:rPr lang="zh-CN" altLang="en-US" dirty="0">
                <a:solidFill>
                  <a:srgbClr val="666666"/>
                </a:solidFill>
                <a:latin typeface="微软雅黑" pitchFamily="34" charset="-122"/>
                <a:ea typeface="微软雅黑" pitchFamily="34" charset="-122"/>
              </a:rPr>
              <a:t>模型，进程内部通信的半通信模型，或者是纯隐私信道。</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b="1" dirty="0">
                <a:solidFill>
                  <a:srgbClr val="005BBB"/>
                </a:solidFill>
                <a:latin typeface="Myriad Pro" pitchFamily="34" charset="0"/>
                <a:ea typeface="微软雅黑" pitchFamily="34" charset="-122"/>
                <a:cs typeface="Times New Roman" panose="02020503050405090304" pitchFamily="18" charset="0"/>
              </a:rPr>
              <a:t>实体安全假设</a:t>
            </a:r>
            <a:r>
              <a:rPr lang="zh-CN" altLang="en-US" dirty="0">
                <a:solidFill>
                  <a:srgbClr val="666666"/>
                </a:solidFill>
                <a:latin typeface="微软雅黑" pitchFamily="34" charset="-122"/>
                <a:ea typeface="微软雅黑" pitchFamily="34" charset="-122"/>
              </a:rPr>
              <a:t>（数据保护能力假设）：每个数据字段是否会因为除交互以外的方式泄露。</a:t>
            </a:r>
            <a:endParaRPr lang="en-US" altLang="zh-CN" dirty="0">
              <a:solidFill>
                <a:srgbClr val="666666"/>
              </a:solidFill>
              <a:latin typeface="微软雅黑" pitchFamily="34" charset="-122"/>
              <a:ea typeface="微软雅黑" pitchFamily="34" charset="-122"/>
            </a:endParaRPr>
          </a:p>
          <a:p>
            <a:pPr>
              <a:lnSpc>
                <a:spcPct val="150000"/>
              </a:lnSpc>
            </a:pPr>
            <a:r>
              <a:rPr lang="en-US" altLang="zh-CN" dirty="0">
                <a:solidFill>
                  <a:srgbClr val="666666"/>
                </a:solidFill>
                <a:latin typeface="微软雅黑" pitchFamily="34" charset="-122"/>
                <a:ea typeface="微软雅黑" pitchFamily="34" charset="-122"/>
              </a:rPr>
              <a:t>     </a:t>
            </a:r>
            <a:r>
              <a:rPr lang="zh-CN" altLang="en-US" dirty="0">
                <a:solidFill>
                  <a:srgbClr val="666666"/>
                </a:solidFill>
                <a:latin typeface="微软雅黑" pitchFamily="34" charset="-122"/>
                <a:ea typeface="微软雅黑" pitchFamily="34" charset="-122"/>
              </a:rPr>
              <a:t>对于一个数据</a:t>
            </a:r>
            <a:r>
              <a:rPr lang="en-US" altLang="zh-CN" dirty="0">
                <a:solidFill>
                  <a:srgbClr val="666666"/>
                </a:solidFill>
                <a:latin typeface="微软雅黑" pitchFamily="34" charset="-122"/>
                <a:ea typeface="微软雅黑" pitchFamily="34" charset="-122"/>
              </a:rPr>
              <a:t>d</a:t>
            </a:r>
            <a:r>
              <a:rPr lang="zh-CN" altLang="en-US" dirty="0">
                <a:solidFill>
                  <a:srgbClr val="666666"/>
                </a:solidFill>
                <a:latin typeface="微软雅黑" pitchFamily="34" charset="-122"/>
                <a:ea typeface="微软雅黑" pitchFamily="34" charset="-122"/>
              </a:rPr>
              <a:t>，如果被多个实体包含，那么其泄露的原因可能有很多种，但是我们在形式化模型中只考虑是否会泄露，不考虑如何泄露。</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b="1" dirty="0">
                <a:solidFill>
                  <a:srgbClr val="005BBB"/>
                </a:solidFill>
                <a:latin typeface="Myriad Pro" pitchFamily="34" charset="0"/>
                <a:ea typeface="微软雅黑" pitchFamily="34" charset="-122"/>
                <a:cs typeface="Times New Roman" panose="02020503050405090304" pitchFamily="18" charset="0"/>
              </a:rPr>
              <a:t>密码算法安全假设：</a:t>
            </a:r>
            <a:r>
              <a:rPr lang="zh-CN" altLang="en-US" dirty="0">
                <a:solidFill>
                  <a:srgbClr val="666666"/>
                </a:solidFill>
                <a:latin typeface="微软雅黑" pitchFamily="34" charset="-122"/>
                <a:ea typeface="微软雅黑" pitchFamily="34" charset="-122"/>
              </a:rPr>
              <a:t>根据协议分析的目标，可以假定密码算法是完全安全的，也可以假定某些密码算法会遭受到已知的攻击。</a:t>
            </a:r>
            <a:endParaRPr lang="en-US" altLang="zh-CN" dirty="0">
              <a:solidFill>
                <a:srgbClr val="666666"/>
              </a:solidFill>
              <a:latin typeface="微软雅黑" pitchFamily="34" charset="-122"/>
              <a:ea typeface="微软雅黑" pitchFamily="34" charset="-122"/>
            </a:endParaRPr>
          </a:p>
        </p:txBody>
      </p:sp>
      <p:sp>
        <p:nvSpPr>
          <p:cNvPr id="9" name="文本框 8"/>
          <p:cNvSpPr txBox="1"/>
          <p:nvPr/>
        </p:nvSpPr>
        <p:spPr>
          <a:xfrm>
            <a:off x="3934883" y="5385256"/>
            <a:ext cx="3844032" cy="459678"/>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rPr>
              <a:t>3.  </a:t>
            </a:r>
            <a:r>
              <a:rPr lang="zh-CN" altLang="en-US" b="1" dirty="0">
                <a:solidFill>
                  <a:srgbClr val="005BBB"/>
                </a:solidFill>
                <a:latin typeface="Myriad Pro" pitchFamily="34" charset="0"/>
                <a:ea typeface="微软雅黑" pitchFamily="34" charset="-122"/>
                <a:cs typeface="Times New Roman" panose="02020503050405090304" pitchFamily="18" charset="0"/>
              </a:rPr>
              <a:t>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1" name="标题 10"/>
          <p:cNvSpPr>
            <a:spLocks noGrp="1"/>
          </p:cNvSpPr>
          <p:nvPr>
            <p:ph type="title"/>
          </p:nvPr>
        </p:nvSpPr>
        <p:spPr/>
        <p:txBody>
          <a:bodyPr/>
          <a:lstStyle/>
          <a:p>
            <a:r>
              <a:rPr lang="zh-CN" altLang="en-US" dirty="0"/>
              <a:t>形式化模型的建立</a:t>
            </a:r>
            <a:endParaRPr lang="zh-CN" altLang="en-US" dirty="0"/>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34096"/>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44183"/>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1067701"/>
            <a:ext cx="378978" cy="4071300"/>
          </a:xfrm>
          <a:prstGeom prst="leftBrace">
            <a:avLst>
              <a:gd name="adj1" fmla="val 8333"/>
              <a:gd name="adj2" fmla="val 37603"/>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latin typeface="微软雅黑" pitchFamily="34" charset="-122"/>
              <a:ea typeface="微软雅黑" pitchFamily="34" charset="-122"/>
            </a:endParaRPr>
          </a:p>
        </p:txBody>
      </p:sp>
      <p:sp>
        <p:nvSpPr>
          <p:cNvPr id="14" name="文本框 13"/>
          <p:cNvSpPr txBox="1"/>
          <p:nvPr/>
        </p:nvSpPr>
        <p:spPr>
          <a:xfrm>
            <a:off x="3934883" y="770453"/>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solidFill>
                <a:srgbClr val="666666"/>
              </a:solidFill>
              <a:latin typeface="微软雅黑" pitchFamily="34" charset="-122"/>
              <a:ea typeface="微软雅黑" pitchFamily="34" charset="-122"/>
            </a:endParaRPr>
          </a:p>
        </p:txBody>
      </p:sp>
      <p:sp>
        <p:nvSpPr>
          <p:cNvPr id="7" name="文本框 6"/>
          <p:cNvSpPr txBox="1"/>
          <p:nvPr/>
        </p:nvSpPr>
        <p:spPr>
          <a:xfrm>
            <a:off x="3934883" y="1229063"/>
            <a:ext cx="6313796" cy="458908"/>
          </a:xfrm>
          <a:prstGeom prst="rect">
            <a:avLst/>
          </a:prstGeom>
          <a:noFill/>
        </p:spPr>
        <p:txBody>
          <a:bodyPr wrap="square" rtlCol="0">
            <a:spAutoFit/>
          </a:bodyPr>
          <a:lstStyle/>
          <a:p>
            <a:pPr indent="-342900">
              <a:lnSpc>
                <a:spcPct val="150000"/>
              </a:lnSpc>
              <a:spcAft>
                <a:spcPts val="600"/>
              </a:spcAft>
              <a:buAutoNum type="arabicPeriod" startAt="2"/>
            </a:pPr>
            <a:r>
              <a:rPr lang="zh-CN" altLang="en-US" b="1" dirty="0">
                <a:solidFill>
                  <a:srgbClr val="005BBB"/>
                </a:solidFill>
                <a:latin typeface="Myriad Pro" pitchFamily="34" charset="0"/>
                <a:ea typeface="微软雅黑" pitchFamily="34" charset="-122"/>
                <a:cs typeface="Times New Roman" panose="02020503050405090304" pitchFamily="18" charset="0"/>
              </a:rPr>
              <a:t>安全假设（攻击者能力）（有固定的模型）</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7" name="文本框 16"/>
          <p:cNvSpPr txBox="1"/>
          <p:nvPr/>
        </p:nvSpPr>
        <p:spPr>
          <a:xfrm>
            <a:off x="4126566" y="3102848"/>
            <a:ext cx="3844032"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endParaRPr lang="en-US" altLang="zh-CN" dirty="0">
              <a:solidFill>
                <a:srgbClr val="666666"/>
              </a:solidFill>
              <a:latin typeface="微软雅黑" pitchFamily="34" charset="-122"/>
              <a:ea typeface="微软雅黑" pitchFamily="34" charset="-122"/>
            </a:endParaRPr>
          </a:p>
        </p:txBody>
      </p:sp>
      <p:sp>
        <p:nvSpPr>
          <p:cNvPr id="18" name="文本框 17"/>
          <p:cNvSpPr txBox="1"/>
          <p:nvPr/>
        </p:nvSpPr>
        <p:spPr>
          <a:xfrm>
            <a:off x="3934883" y="1672505"/>
            <a:ext cx="7765886" cy="874407"/>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rPr>
              <a:t>3.  </a:t>
            </a:r>
            <a:r>
              <a:rPr lang="zh-CN" altLang="en-US" b="1" dirty="0">
                <a:solidFill>
                  <a:srgbClr val="005BBB"/>
                </a:solidFill>
                <a:latin typeface="Myriad Pro" pitchFamily="34" charset="0"/>
                <a:ea typeface="微软雅黑" pitchFamily="34" charset="-122"/>
                <a:cs typeface="Times New Roman" panose="02020503050405090304" pitchFamily="18" charset="0"/>
              </a:rPr>
              <a:t>安全目标（凭借经验）：利用形式化的语言将所有梳理的安全目标进行分类描述。</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26" name="文本框 25"/>
          <p:cNvSpPr txBox="1"/>
          <p:nvPr/>
        </p:nvSpPr>
        <p:spPr>
          <a:xfrm>
            <a:off x="4126566" y="2816031"/>
            <a:ext cx="8000331" cy="3105787"/>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rPr>
              <a:t>基本目标：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机密性目标：定义字段满足机密性即可</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认证性目标：根据</a:t>
            </a:r>
            <a:r>
              <a:rPr lang="en-US" altLang="zh-CN" dirty="0">
                <a:solidFill>
                  <a:srgbClr val="666666"/>
                </a:solidFill>
                <a:latin typeface="微软雅黑" pitchFamily="34" charset="-122"/>
                <a:ea typeface="微软雅黑" pitchFamily="34" charset="-122"/>
              </a:rPr>
              <a:t>lows</a:t>
            </a:r>
            <a:r>
              <a:rPr lang="zh-CN" altLang="en-US" dirty="0">
                <a:solidFill>
                  <a:srgbClr val="666666"/>
                </a:solidFill>
                <a:latin typeface="微软雅黑" pitchFamily="34" charset="-122"/>
                <a:ea typeface="微软雅黑" pitchFamily="34" charset="-122"/>
              </a:rPr>
              <a:t>的认证性分类，用形式的语言进行认证性目标描述</a:t>
            </a:r>
            <a:endParaRPr lang="en-US" altLang="zh-CN" dirty="0">
              <a:solidFill>
                <a:srgbClr val="666666"/>
              </a:solidFill>
              <a:latin typeface="微软雅黑" pitchFamily="34" charset="-122"/>
              <a:ea typeface="微软雅黑" pitchFamily="34" charset="-122"/>
            </a:endParaRPr>
          </a:p>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rPr>
              <a:t>高级目标：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不可链接性</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r>
              <a:rPr lang="zh-CN" altLang="en-US" dirty="0">
                <a:solidFill>
                  <a:srgbClr val="666666"/>
                </a:solidFill>
                <a:latin typeface="微软雅黑" pitchFamily="34" charset="-122"/>
                <a:ea typeface="微软雅黑" pitchFamily="34" charset="-122"/>
              </a:rPr>
              <a:t>隐私性</a:t>
            </a:r>
            <a:endParaRPr lang="en-US" altLang="zh-CN" dirty="0">
              <a:solidFill>
                <a:srgbClr val="666666"/>
              </a:solidFill>
              <a:latin typeface="微软雅黑" pitchFamily="34" charset="-122"/>
              <a:ea typeface="微软雅黑" pitchFamily="34" charset="-122"/>
            </a:endParaRPr>
          </a:p>
          <a:p>
            <a:pPr marL="285750" indent="-285750">
              <a:lnSpc>
                <a:spcPct val="150000"/>
              </a:lnSpc>
              <a:buFont typeface="Arial" panose="020B0604020202090204" pitchFamily="34" charset="0"/>
              <a:buChar char="•"/>
            </a:pPr>
            <a:endParaRPr lang="en-US" altLang="zh-CN" dirty="0">
              <a:solidFill>
                <a:srgbClr val="666666"/>
              </a:solidFill>
              <a:latin typeface="微软雅黑" pitchFamily="34" charset="-122"/>
              <a:ea typeface="微软雅黑" pitchFamily="34" charset="-122"/>
            </a:endParaRPr>
          </a:p>
        </p:txBody>
      </p:sp>
      <p:sp>
        <p:nvSpPr>
          <p:cNvPr id="9" name="标题 8"/>
          <p:cNvSpPr>
            <a:spLocks noGrp="1"/>
          </p:cNvSpPr>
          <p:nvPr>
            <p:ph type="title"/>
          </p:nvPr>
        </p:nvSpPr>
        <p:spPr/>
        <p:txBody>
          <a:bodyPr/>
          <a:lstStyle/>
          <a:p>
            <a:r>
              <a:rPr lang="zh-CN" altLang="en-US" dirty="0"/>
              <a:t>形式化模型的建立</a:t>
            </a:r>
            <a:endParaRPr lang="zh-CN" altLang="en-US" dirty="0"/>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85619" y="106770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安全协议文档</a:t>
            </a:r>
            <a:endParaRPr lang="zh-CN" altLang="en-US" dirty="0">
              <a:solidFill>
                <a:srgbClr val="666666"/>
              </a:solidFill>
              <a:latin typeface="微软雅黑" pitchFamily="34" charset="-122"/>
              <a:ea typeface="微软雅黑" pitchFamily="34" charset="-122"/>
            </a:endParaRPr>
          </a:p>
        </p:txBody>
      </p:sp>
      <p:sp>
        <p:nvSpPr>
          <p:cNvPr id="3" name="矩形 2"/>
          <p:cNvSpPr/>
          <p:nvPr/>
        </p:nvSpPr>
        <p:spPr bwMode="auto">
          <a:xfrm>
            <a:off x="885619" y="2534096"/>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形式化模型</a:t>
            </a:r>
            <a:endParaRPr lang="zh-CN" altLang="en-US" dirty="0">
              <a:solidFill>
                <a:srgbClr val="666666"/>
              </a:solidFill>
              <a:latin typeface="微软雅黑" pitchFamily="34" charset="-122"/>
              <a:ea typeface="微软雅黑" pitchFamily="34" charset="-122"/>
            </a:endParaRPr>
          </a:p>
        </p:txBody>
      </p:sp>
      <p:sp>
        <p:nvSpPr>
          <p:cNvPr id="4" name="矩形 3"/>
          <p:cNvSpPr/>
          <p:nvPr/>
        </p:nvSpPr>
        <p:spPr bwMode="auto">
          <a:xfrm>
            <a:off x="885619" y="4000491"/>
            <a:ext cx="2088400" cy="810087"/>
          </a:xfrm>
          <a:prstGeom prst="rect">
            <a:avLst/>
          </a:prstGeom>
          <a:solidFill>
            <a:schemeClr val="bg1"/>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形式化代码</a:t>
            </a:r>
            <a:endParaRPr lang="zh-CN" altLang="en-US" dirty="0">
              <a:solidFill>
                <a:srgbClr val="666666"/>
              </a:solidFill>
              <a:latin typeface="微软雅黑" pitchFamily="34" charset="-122"/>
              <a:ea typeface="微软雅黑" pitchFamily="34" charset="-122"/>
            </a:endParaRPr>
          </a:p>
        </p:txBody>
      </p:sp>
      <p:sp>
        <p:nvSpPr>
          <p:cNvPr id="6" name="矩形 5"/>
          <p:cNvSpPr/>
          <p:nvPr/>
        </p:nvSpPr>
        <p:spPr bwMode="auto">
          <a:xfrm>
            <a:off x="885619" y="5465773"/>
            <a:ext cx="2088400" cy="810087"/>
          </a:xfrm>
          <a:prstGeom prst="rect">
            <a:avLst/>
          </a:prstGeom>
          <a:solidFill>
            <a:schemeClr val="bg1">
              <a:lumMod val="85000"/>
            </a:schemeClr>
          </a:solidFill>
          <a:ln>
            <a:solidFill>
              <a:schemeClr val="tx1"/>
            </a:solidFill>
          </a:ln>
        </p:spPr>
        <p:txBody>
          <a:bodyPr bIns="46800" rtlCol="0" anchor="ctr">
            <a:scene3d>
              <a:camera prst="orthographicFront"/>
              <a:lightRig rig="threePt" dir="t"/>
            </a:scene3d>
            <a:sp3d>
              <a:contourClr>
                <a:srgbClr val="FFFFFF"/>
              </a:contourClr>
            </a:sp3d>
          </a:bodyPr>
          <a:lstStyle/>
          <a:p>
            <a:pPr algn="ctr"/>
            <a:r>
              <a:rPr lang="zh-CN" altLang="en-US" dirty="0">
                <a:solidFill>
                  <a:srgbClr val="666666"/>
                </a:solidFill>
                <a:latin typeface="微软雅黑" pitchFamily="34" charset="-122"/>
                <a:ea typeface="微软雅黑" pitchFamily="34" charset="-122"/>
              </a:rPr>
              <a:t>结论</a:t>
            </a:r>
            <a:endParaRPr lang="zh-CN" altLang="en-US" dirty="0">
              <a:solidFill>
                <a:srgbClr val="666666"/>
              </a:solidFill>
              <a:latin typeface="微软雅黑" pitchFamily="34" charset="-122"/>
              <a:ea typeface="微软雅黑" pitchFamily="34" charset="-122"/>
            </a:endParaRPr>
          </a:p>
        </p:txBody>
      </p:sp>
      <p:cxnSp>
        <p:nvCxnSpPr>
          <p:cNvPr id="12" name="直接箭头连接符 11"/>
          <p:cNvCxnSpPr>
            <a:stCxn id="2" idx="2"/>
            <a:endCxn id="3" idx="0"/>
          </p:cNvCxnSpPr>
          <p:nvPr/>
        </p:nvCxnSpPr>
        <p:spPr>
          <a:xfrm>
            <a:off x="1929819" y="1877788"/>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直接箭头连接符 12"/>
          <p:cNvCxnSpPr>
            <a:stCxn id="3" idx="2"/>
            <a:endCxn id="4" idx="0"/>
          </p:cNvCxnSpPr>
          <p:nvPr/>
        </p:nvCxnSpPr>
        <p:spPr>
          <a:xfrm>
            <a:off x="1929819" y="3344183"/>
            <a:ext cx="0" cy="6563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p:cNvCxnSpPr>
            <a:stCxn id="4" idx="2"/>
            <a:endCxn id="6" idx="0"/>
          </p:cNvCxnSpPr>
          <p:nvPr/>
        </p:nvCxnSpPr>
        <p:spPr>
          <a:xfrm>
            <a:off x="1929819" y="4810578"/>
            <a:ext cx="0" cy="6551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左大括号 4"/>
          <p:cNvSpPr/>
          <p:nvPr/>
        </p:nvSpPr>
        <p:spPr>
          <a:xfrm>
            <a:off x="3306629" y="3266983"/>
            <a:ext cx="368720" cy="2752076"/>
          </a:xfrm>
          <a:prstGeom prst="leftBrace">
            <a:avLst>
              <a:gd name="adj1" fmla="val 8333"/>
              <a:gd name="adj2" fmla="val 45216"/>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solidFill>
                <a:srgbClr val="666666"/>
              </a:solidFill>
              <a:latin typeface="微软雅黑" pitchFamily="34" charset="-122"/>
              <a:ea typeface="微软雅黑" pitchFamily="34" charset="-122"/>
            </a:endParaRPr>
          </a:p>
        </p:txBody>
      </p:sp>
      <p:sp>
        <p:nvSpPr>
          <p:cNvPr id="14" name="文本框 13"/>
          <p:cNvSpPr txBox="1"/>
          <p:nvPr/>
        </p:nvSpPr>
        <p:spPr>
          <a:xfrm>
            <a:off x="4103735" y="2978358"/>
            <a:ext cx="3844032" cy="1055225"/>
          </a:xfrm>
          <a:prstGeom prst="rect">
            <a:avLst/>
          </a:prstGeom>
          <a:noFill/>
        </p:spPr>
        <p:txBody>
          <a:bodyPr wrap="square" rtlCol="0">
            <a:spAutoFit/>
          </a:bodyPr>
          <a:lstStyle/>
          <a:p>
            <a:pPr indent="-342900">
              <a:lnSpc>
                <a:spcPct val="150000"/>
              </a:lnSpc>
              <a:spcAft>
                <a:spcPts val="600"/>
              </a:spcAft>
              <a:buAutoNum type="arabicPeriod"/>
            </a:pPr>
            <a:r>
              <a:rPr lang="zh-CN" altLang="en-US" b="1" dirty="0">
                <a:solidFill>
                  <a:srgbClr val="005BBB"/>
                </a:solidFill>
                <a:latin typeface="Myriad Pro" pitchFamily="34" charset="0"/>
                <a:ea typeface="微软雅黑" pitchFamily="34" charset="-122"/>
                <a:cs typeface="Times New Roman" panose="02020503050405090304" pitchFamily="18" charset="0"/>
              </a:rPr>
              <a:t>协议信息流</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a:p>
            <a:pPr>
              <a:lnSpc>
                <a:spcPct val="200000"/>
              </a:lnSpc>
            </a:pPr>
            <a:endParaRPr lang="en-US" altLang="zh-CN" dirty="0">
              <a:solidFill>
                <a:srgbClr val="666666"/>
              </a:solidFill>
              <a:latin typeface="微软雅黑" pitchFamily="34" charset="-122"/>
              <a:ea typeface="微软雅黑" pitchFamily="34" charset="-122"/>
            </a:endParaRPr>
          </a:p>
        </p:txBody>
      </p:sp>
      <p:sp>
        <p:nvSpPr>
          <p:cNvPr id="7" name="文本框 6"/>
          <p:cNvSpPr txBox="1"/>
          <p:nvPr/>
        </p:nvSpPr>
        <p:spPr>
          <a:xfrm>
            <a:off x="4117237" y="4023431"/>
            <a:ext cx="6313796" cy="458908"/>
          </a:xfrm>
          <a:prstGeom prst="rect">
            <a:avLst/>
          </a:prstGeom>
          <a:noFill/>
        </p:spPr>
        <p:txBody>
          <a:bodyPr wrap="square" rtlCol="0">
            <a:spAutoFit/>
          </a:bodyPr>
          <a:lstStyle/>
          <a:p>
            <a:pPr indent="-342900">
              <a:lnSpc>
                <a:spcPct val="150000"/>
              </a:lnSpc>
              <a:spcAft>
                <a:spcPts val="600"/>
              </a:spcAft>
              <a:buAutoNum type="arabicPeriod" startAt="2"/>
            </a:pPr>
            <a:r>
              <a:rPr lang="zh-CN" altLang="en-US" b="1" dirty="0">
                <a:solidFill>
                  <a:srgbClr val="005BBB"/>
                </a:solidFill>
                <a:latin typeface="Myriad Pro" pitchFamily="34" charset="0"/>
                <a:ea typeface="微软雅黑" pitchFamily="34" charset="-122"/>
                <a:cs typeface="Times New Roman" panose="02020503050405090304" pitchFamily="18" charset="0"/>
              </a:rPr>
              <a:t>安全假设（攻击者能力</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17" name="文本框 16"/>
          <p:cNvSpPr txBox="1"/>
          <p:nvPr/>
        </p:nvSpPr>
        <p:spPr>
          <a:xfrm>
            <a:off x="4295418" y="5310753"/>
            <a:ext cx="3844032"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endParaRPr lang="en-US" altLang="zh-CN" dirty="0">
              <a:solidFill>
                <a:srgbClr val="666666"/>
              </a:solidFill>
              <a:latin typeface="微软雅黑" pitchFamily="34" charset="-122"/>
              <a:ea typeface="微软雅黑" pitchFamily="34" charset="-122"/>
            </a:endParaRPr>
          </a:p>
        </p:txBody>
      </p:sp>
      <p:sp>
        <p:nvSpPr>
          <p:cNvPr id="18" name="文本框 17"/>
          <p:cNvSpPr txBox="1"/>
          <p:nvPr/>
        </p:nvSpPr>
        <p:spPr>
          <a:xfrm>
            <a:off x="4103735" y="5134136"/>
            <a:ext cx="3844032" cy="459678"/>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rPr>
              <a:t>3.  </a:t>
            </a:r>
            <a:r>
              <a:rPr lang="zh-CN" altLang="en-US" b="1" dirty="0">
                <a:solidFill>
                  <a:srgbClr val="005BBB"/>
                </a:solidFill>
                <a:latin typeface="Myriad Pro" pitchFamily="34" charset="0"/>
                <a:ea typeface="微软雅黑" pitchFamily="34" charset="-122"/>
                <a:cs typeface="Times New Roman" panose="02020503050405090304" pitchFamily="18" charset="0"/>
              </a:rPr>
              <a:t>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endParaRPr>
          </a:p>
        </p:txBody>
      </p:sp>
      <p:sp>
        <p:nvSpPr>
          <p:cNvPr id="26" name="文本框 25"/>
          <p:cNvSpPr txBox="1"/>
          <p:nvPr/>
        </p:nvSpPr>
        <p:spPr>
          <a:xfrm>
            <a:off x="4350828" y="5760348"/>
            <a:ext cx="5322092"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r>
              <a:rPr lang="zh-CN" altLang="en-US" dirty="0">
                <a:solidFill>
                  <a:srgbClr val="666666"/>
                </a:solidFill>
                <a:latin typeface="微软雅黑" pitchFamily="34" charset="-122"/>
                <a:ea typeface="微软雅黑" pitchFamily="34" charset="-122"/>
              </a:rPr>
              <a:t>对安全目标进行应用</a:t>
            </a:r>
            <a:r>
              <a:rPr lang="en-US" altLang="zh-CN" dirty="0">
                <a:solidFill>
                  <a:srgbClr val="666666"/>
                </a:solidFill>
                <a:latin typeface="微软雅黑" pitchFamily="34" charset="-122"/>
                <a:ea typeface="微软雅黑" pitchFamily="34" charset="-122"/>
              </a:rPr>
              <a:t>pi</a:t>
            </a:r>
            <a:r>
              <a:rPr lang="zh-CN" altLang="en-US" dirty="0">
                <a:solidFill>
                  <a:srgbClr val="666666"/>
                </a:solidFill>
                <a:latin typeface="微软雅黑" pitchFamily="34" charset="-122"/>
                <a:ea typeface="微软雅黑" pitchFamily="34" charset="-122"/>
              </a:rPr>
              <a:t>演算的编码</a:t>
            </a:r>
            <a:endParaRPr lang="en-US" altLang="zh-CN" dirty="0">
              <a:solidFill>
                <a:srgbClr val="666666"/>
              </a:solidFill>
              <a:latin typeface="微软雅黑" pitchFamily="34" charset="-122"/>
              <a:ea typeface="微软雅黑" pitchFamily="34" charset="-122"/>
            </a:endParaRPr>
          </a:p>
        </p:txBody>
      </p:sp>
      <p:sp>
        <p:nvSpPr>
          <p:cNvPr id="10" name="文本框 9"/>
          <p:cNvSpPr txBox="1"/>
          <p:nvPr/>
        </p:nvSpPr>
        <p:spPr>
          <a:xfrm>
            <a:off x="4390255" y="4641641"/>
            <a:ext cx="4496469"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r>
              <a:rPr lang="zh-CN" altLang="en-US" dirty="0">
                <a:solidFill>
                  <a:srgbClr val="666666"/>
                </a:solidFill>
                <a:latin typeface="微软雅黑" pitchFamily="34" charset="-122"/>
                <a:ea typeface="微软雅黑" pitchFamily="34" charset="-122"/>
              </a:rPr>
              <a:t>对安全假设进行应用</a:t>
            </a:r>
            <a:r>
              <a:rPr lang="en-US" altLang="zh-CN" dirty="0">
                <a:solidFill>
                  <a:srgbClr val="666666"/>
                </a:solidFill>
                <a:latin typeface="微软雅黑" pitchFamily="34" charset="-122"/>
                <a:ea typeface="微软雅黑" pitchFamily="34" charset="-122"/>
              </a:rPr>
              <a:t>pi</a:t>
            </a:r>
            <a:r>
              <a:rPr lang="zh-CN" altLang="en-US" dirty="0">
                <a:solidFill>
                  <a:srgbClr val="666666"/>
                </a:solidFill>
                <a:latin typeface="微软雅黑" pitchFamily="34" charset="-122"/>
                <a:ea typeface="微软雅黑" pitchFamily="34" charset="-122"/>
              </a:rPr>
              <a:t>演算的编码</a:t>
            </a:r>
            <a:endParaRPr lang="en-US" altLang="zh-CN" dirty="0">
              <a:solidFill>
                <a:srgbClr val="666666"/>
              </a:solidFill>
              <a:latin typeface="微软雅黑" pitchFamily="34" charset="-122"/>
              <a:ea typeface="微软雅黑" pitchFamily="34" charset="-122"/>
            </a:endParaRPr>
          </a:p>
        </p:txBody>
      </p:sp>
      <p:sp>
        <p:nvSpPr>
          <p:cNvPr id="15" name="文本框 14"/>
          <p:cNvSpPr txBox="1"/>
          <p:nvPr/>
        </p:nvSpPr>
        <p:spPr>
          <a:xfrm>
            <a:off x="4390255" y="3475204"/>
            <a:ext cx="7179816" cy="458908"/>
          </a:xfrm>
          <a:prstGeom prst="rect">
            <a:avLst/>
          </a:prstGeom>
          <a:noFill/>
        </p:spPr>
        <p:txBody>
          <a:bodyPr wrap="square" rtlCol="0">
            <a:spAutoFit/>
          </a:bodyPr>
          <a:lstStyle/>
          <a:p>
            <a:pPr>
              <a:lnSpc>
                <a:spcPct val="150000"/>
              </a:lnSpc>
            </a:pPr>
            <a:r>
              <a:rPr lang="en-US" altLang="zh-CN" dirty="0">
                <a:solidFill>
                  <a:srgbClr val="666666"/>
                </a:solidFill>
                <a:latin typeface="微软雅黑" pitchFamily="34" charset="-122"/>
                <a:ea typeface="微软雅黑" pitchFamily="34" charset="-122"/>
              </a:rPr>
              <a:t>      </a:t>
            </a:r>
            <a:r>
              <a:rPr lang="zh-CN" altLang="en-US" dirty="0">
                <a:solidFill>
                  <a:srgbClr val="666666"/>
                </a:solidFill>
                <a:latin typeface="微软雅黑" pitchFamily="34" charset="-122"/>
                <a:ea typeface="微软雅黑" pitchFamily="34" charset="-122"/>
              </a:rPr>
              <a:t>对形式化的信息流进行应用</a:t>
            </a:r>
            <a:r>
              <a:rPr lang="en-US" altLang="zh-CN" dirty="0">
                <a:solidFill>
                  <a:srgbClr val="666666"/>
                </a:solidFill>
                <a:latin typeface="微软雅黑" pitchFamily="34" charset="-122"/>
                <a:ea typeface="微软雅黑" pitchFamily="34" charset="-122"/>
              </a:rPr>
              <a:t>pi</a:t>
            </a:r>
            <a:r>
              <a:rPr lang="zh-CN" altLang="en-US" dirty="0">
                <a:solidFill>
                  <a:srgbClr val="666666"/>
                </a:solidFill>
                <a:latin typeface="微软雅黑" pitchFamily="34" charset="-122"/>
                <a:ea typeface="微软雅黑" pitchFamily="34" charset="-122"/>
              </a:rPr>
              <a:t>演算的编码</a:t>
            </a:r>
            <a:endParaRPr lang="en-US" altLang="zh-CN" dirty="0">
              <a:solidFill>
                <a:srgbClr val="666666"/>
              </a:solidFill>
              <a:latin typeface="微软雅黑" pitchFamily="34" charset="-122"/>
              <a:ea typeface="微软雅黑" pitchFamily="34" charset="-122"/>
            </a:endParaRPr>
          </a:p>
        </p:txBody>
      </p:sp>
      <p:sp>
        <p:nvSpPr>
          <p:cNvPr id="9" name="标题 8"/>
          <p:cNvSpPr>
            <a:spLocks noGrp="1"/>
          </p:cNvSpPr>
          <p:nvPr>
            <p:ph type="title"/>
          </p:nvPr>
        </p:nvSpPr>
        <p:spPr/>
        <p:txBody>
          <a:bodyPr/>
          <a:lstStyle/>
          <a:p>
            <a:r>
              <a:rPr lang="zh-CN" altLang="en-US" dirty="0"/>
              <a:t>形式化编码</a:t>
            </a:r>
            <a:endParaRPr lang="zh-CN" altLang="en-US" dirty="0"/>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讲座内容</a:t>
            </a:r>
            <a:endParaRPr lang="zh-CN" altLang="en-US" dirty="0"/>
          </a:p>
        </p:txBody>
      </p:sp>
      <p:grpSp>
        <p:nvGrpSpPr>
          <p:cNvPr id="7" name="组合 6"/>
          <p:cNvGrpSpPr/>
          <p:nvPr/>
        </p:nvGrpSpPr>
        <p:grpSpPr>
          <a:xfrm>
            <a:off x="1641000" y="1062071"/>
            <a:ext cx="854314" cy="854314"/>
            <a:chOff x="793221" y="2806467"/>
            <a:chExt cx="1392667" cy="1392667"/>
          </a:xfrm>
          <a:solidFill>
            <a:schemeClr val="tx1">
              <a:lumMod val="75000"/>
              <a:lumOff val="25000"/>
            </a:schemeClr>
          </a:solidFill>
        </p:grpSpPr>
        <p:sp>
          <p:nvSpPr>
            <p:cNvPr id="8" name="椭圆 7"/>
            <p:cNvSpPr/>
            <p:nvPr/>
          </p:nvSpPr>
          <p:spPr>
            <a:xfrm>
              <a:off x="793221"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2962" y="3037165"/>
              <a:ext cx="931218" cy="931218"/>
            </a:xfrm>
            <a:prstGeom prst="rect">
              <a:avLst/>
            </a:prstGeom>
            <a:grpFill/>
          </p:spPr>
        </p:pic>
      </p:grpSp>
      <p:grpSp>
        <p:nvGrpSpPr>
          <p:cNvPr id="10" name="组合 9"/>
          <p:cNvGrpSpPr/>
          <p:nvPr/>
        </p:nvGrpSpPr>
        <p:grpSpPr>
          <a:xfrm>
            <a:off x="1640397" y="2431452"/>
            <a:ext cx="854314" cy="854314"/>
            <a:chOff x="5314692" y="2806467"/>
            <a:chExt cx="1392667" cy="1392667"/>
          </a:xfrm>
          <a:solidFill>
            <a:schemeClr val="tx1">
              <a:lumMod val="75000"/>
              <a:lumOff val="25000"/>
            </a:schemeClr>
          </a:solidFill>
        </p:grpSpPr>
        <p:sp>
          <p:nvSpPr>
            <p:cNvPr id="11" name="椭圆 10"/>
            <p:cNvSpPr/>
            <p:nvPr/>
          </p:nvSpPr>
          <p:spPr>
            <a:xfrm>
              <a:off x="5314692"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4229" y="3006983"/>
              <a:ext cx="949208" cy="949208"/>
            </a:xfrm>
            <a:prstGeom prst="rect">
              <a:avLst/>
            </a:prstGeom>
            <a:grpFill/>
          </p:spPr>
        </p:pic>
      </p:grpSp>
      <p:grpSp>
        <p:nvGrpSpPr>
          <p:cNvPr id="13" name="组合 12"/>
          <p:cNvGrpSpPr/>
          <p:nvPr/>
        </p:nvGrpSpPr>
        <p:grpSpPr>
          <a:xfrm>
            <a:off x="6267037" y="1043325"/>
            <a:ext cx="854314" cy="854314"/>
            <a:chOff x="3053956" y="2806467"/>
            <a:chExt cx="1392667" cy="1392667"/>
          </a:xfrm>
          <a:solidFill>
            <a:schemeClr val="tx1">
              <a:lumMod val="75000"/>
              <a:lumOff val="25000"/>
            </a:schemeClr>
          </a:solidFill>
        </p:grpSpPr>
        <p:sp>
          <p:nvSpPr>
            <p:cNvPr id="14" name="椭圆 13"/>
            <p:cNvSpPr/>
            <p:nvPr/>
          </p:nvSpPr>
          <p:spPr>
            <a:xfrm>
              <a:off x="3053956"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657" y="3039723"/>
              <a:ext cx="908342" cy="908342"/>
            </a:xfrm>
            <a:prstGeom prst="rect">
              <a:avLst/>
            </a:prstGeom>
            <a:grpFill/>
          </p:spPr>
        </p:pic>
      </p:grpSp>
      <p:grpSp>
        <p:nvGrpSpPr>
          <p:cNvPr id="16" name="组合 15"/>
          <p:cNvGrpSpPr/>
          <p:nvPr/>
        </p:nvGrpSpPr>
        <p:grpSpPr>
          <a:xfrm>
            <a:off x="6279206" y="2443512"/>
            <a:ext cx="854314" cy="854314"/>
            <a:chOff x="7575429" y="2806467"/>
            <a:chExt cx="1392667" cy="1392667"/>
          </a:xfrm>
          <a:solidFill>
            <a:schemeClr val="tx1">
              <a:lumMod val="75000"/>
              <a:lumOff val="25000"/>
            </a:schemeClr>
          </a:solidFill>
        </p:grpSpPr>
        <p:sp>
          <p:nvSpPr>
            <p:cNvPr id="17" name="椭圆 16"/>
            <p:cNvSpPr/>
            <p:nvPr/>
          </p:nvSpPr>
          <p:spPr>
            <a:xfrm>
              <a:off x="7575429"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ysClr val="windowText" lastClr="000000"/>
                </a:solidFill>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3423" y="2996082"/>
              <a:ext cx="951983" cy="951983"/>
            </a:xfrm>
            <a:prstGeom prst="rect">
              <a:avLst/>
            </a:prstGeom>
            <a:grpFill/>
          </p:spPr>
        </p:pic>
      </p:grpSp>
      <p:sp>
        <p:nvSpPr>
          <p:cNvPr id="19" name="文本框 18"/>
          <p:cNvSpPr txBox="1"/>
          <p:nvPr/>
        </p:nvSpPr>
        <p:spPr>
          <a:xfrm>
            <a:off x="2822886" y="1098658"/>
            <a:ext cx="2646878"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安全协议分析概述</a:t>
            </a:r>
            <a:endParaRPr lang="en-US" altLang="zh-CN" sz="2400" b="1" dirty="0">
              <a:solidFill>
                <a:srgbClr val="666666"/>
              </a:solidFill>
              <a:latin typeface="Myriad Pro" pitchFamily="34" charset="0"/>
              <a:ea typeface="微软雅黑" pitchFamily="34" charset="-122"/>
            </a:endParaRPr>
          </a:p>
        </p:txBody>
      </p:sp>
      <p:sp>
        <p:nvSpPr>
          <p:cNvPr id="20" name="文本框 19"/>
          <p:cNvSpPr txBox="1"/>
          <p:nvPr/>
        </p:nvSpPr>
        <p:spPr>
          <a:xfrm>
            <a:off x="7261645" y="1073914"/>
            <a:ext cx="2954655"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协议形式化分析流程</a:t>
            </a:r>
            <a:endParaRPr lang="en-US" altLang="zh-CN" sz="2400" b="1" dirty="0">
              <a:solidFill>
                <a:srgbClr val="666666"/>
              </a:solidFill>
              <a:latin typeface="Myriad Pro" pitchFamily="34" charset="0"/>
              <a:ea typeface="微软雅黑" pitchFamily="34" charset="-122"/>
            </a:endParaRPr>
          </a:p>
        </p:txBody>
      </p:sp>
      <p:sp>
        <p:nvSpPr>
          <p:cNvPr id="21" name="文本框 20"/>
          <p:cNvSpPr txBox="1"/>
          <p:nvPr/>
        </p:nvSpPr>
        <p:spPr>
          <a:xfrm>
            <a:off x="2759829" y="2431452"/>
            <a:ext cx="3151312"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ProVerif</a:t>
            </a:r>
            <a:r>
              <a:rPr lang="zh-CN" altLang="en-US" sz="2400" b="1" dirty="0">
                <a:solidFill>
                  <a:srgbClr val="666666"/>
                </a:solidFill>
                <a:latin typeface="Myriad Pro" pitchFamily="34" charset="0"/>
                <a:ea typeface="微软雅黑" pitchFamily="34" charset="-122"/>
              </a:rPr>
              <a:t>工具实践分析</a:t>
            </a:r>
            <a:endParaRPr lang="en-US" altLang="zh-CN" sz="2400" b="1" dirty="0">
              <a:solidFill>
                <a:srgbClr val="666666"/>
              </a:solidFill>
              <a:latin typeface="Myriad Pro" pitchFamily="34" charset="0"/>
              <a:ea typeface="微软雅黑" pitchFamily="34" charset="-122"/>
            </a:endParaRPr>
          </a:p>
        </p:txBody>
      </p:sp>
      <p:sp>
        <p:nvSpPr>
          <p:cNvPr id="22" name="文本框 21"/>
          <p:cNvSpPr txBox="1"/>
          <p:nvPr/>
        </p:nvSpPr>
        <p:spPr>
          <a:xfrm>
            <a:off x="7261645" y="2428816"/>
            <a:ext cx="3010761"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NDSS/TDSC</a:t>
            </a:r>
            <a:r>
              <a:rPr lang="zh-CN" altLang="en-US" sz="2400" b="1" dirty="0">
                <a:solidFill>
                  <a:srgbClr val="666666"/>
                </a:solidFill>
                <a:latin typeface="Myriad Pro" pitchFamily="34" charset="0"/>
                <a:ea typeface="微软雅黑" pitchFamily="34" charset="-122"/>
              </a:rPr>
              <a:t>论文介绍</a:t>
            </a:r>
            <a:endParaRPr lang="en-US" altLang="zh-CN" sz="2400" b="1" dirty="0">
              <a:solidFill>
                <a:srgbClr val="666666"/>
              </a:solidFill>
              <a:latin typeface="Myriad Pro" pitchFamily="34" charset="0"/>
              <a:ea typeface="微软雅黑" pitchFamily="34" charset="-122"/>
            </a:endParaRP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814" y="3763765"/>
            <a:ext cx="6976600" cy="2312187"/>
          </a:xfrm>
          <a:prstGeom prst="rect">
            <a:avLst/>
          </a:prstGeom>
          <a:ln>
            <a:solidFill>
              <a:schemeClr val="dk1"/>
            </a:solidFill>
          </a:ln>
        </p:spPr>
      </p:pic>
      <p:pic>
        <p:nvPicPr>
          <p:cNvPr id="25" name="图片 24"/>
          <p:cNvPicPr>
            <a:picLocks noChangeAspect="1"/>
          </p:cNvPicPr>
          <p:nvPr/>
        </p:nvPicPr>
        <p:blipFill rotWithShape="1">
          <a:blip r:embed="rId6">
            <a:extLst>
              <a:ext uri="{28A0092B-C50C-407E-A947-70E740481C1C}">
                <a14:useLocalDpi xmlns:a14="http://schemas.microsoft.com/office/drawing/2010/main" val="0"/>
              </a:ext>
            </a:extLst>
          </a:blip>
          <a:srcRect l="8049" r="6151"/>
          <a:stretch>
            <a:fillRect/>
          </a:stretch>
        </p:blipFill>
        <p:spPr>
          <a:xfrm>
            <a:off x="4521000" y="4501389"/>
            <a:ext cx="6934286" cy="1846074"/>
          </a:xfrm>
          <a:prstGeom prst="rect">
            <a:avLst/>
          </a:prstGeom>
          <a:ln>
            <a:solidFill>
              <a:schemeClr val="dk1"/>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ProVerif</a:t>
            </a:r>
            <a:endParaRPr lang="zh-CN" altLang="en-US" dirty="0"/>
          </a:p>
        </p:txBody>
      </p:sp>
      <p:sp>
        <p:nvSpPr>
          <p:cNvPr id="16" name="TextBox 9"/>
          <p:cNvSpPr txBox="1"/>
          <p:nvPr/>
        </p:nvSpPr>
        <p:spPr>
          <a:xfrm>
            <a:off x="786000" y="867080"/>
            <a:ext cx="10417499" cy="5272534"/>
          </a:xfrm>
          <a:prstGeom prst="rect">
            <a:avLst/>
          </a:prstGeom>
          <a:noFill/>
        </p:spPr>
        <p:txBody>
          <a:bodyPr wrap="square" rtlCol="0">
            <a:spAutoFit/>
          </a:bodyPr>
          <a:lstStyle/>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工具由法国国家信息与自动化研究所的</a:t>
            </a:r>
            <a:r>
              <a:rPr lang="en-US" altLang="zh-CN" sz="2000" b="1"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Bruno Blanchet</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2001</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年提出，是一款基于定理证明的工具（</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hlinkClick r:id="rId1"/>
              </a:rPr>
              <a:t>https://prosecco.gforge.inria.fr/personal/bblanche/proverif/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优点：</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a:t>
            </a:r>
            <a:r>
              <a:rPr lang="zh-CN" altLang="en-US" sz="20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证明</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协议的安全性</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a:t>
            </a:r>
            <a:r>
              <a:rPr lang="zh-CN" altLang="en-US" sz="20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自动构建</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攻击路径</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支持</a:t>
            </a:r>
            <a:r>
              <a:rPr lang="zh-CN" altLang="en-US" sz="2000" dirty="0">
                <a:solidFill>
                  <a:srgbClr val="C00000"/>
                </a:solidFill>
                <a:latin typeface="Myriad Pro" pitchFamily="34" charset="0"/>
                <a:ea typeface="微软雅黑" pitchFamily="34" charset="-122"/>
                <a:cs typeface="Times New Roman" panose="02020503050405090304" pitchFamily="18" charset="0"/>
                <a:sym typeface="微软雅黑" pitchFamily="34" charset="-122"/>
              </a:rPr>
              <a:t>无限</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会话验证</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用户友好，不需要构建复杂的引理</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缺点：</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不支持特定的数学操作，如</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XOR</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CNTR</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spcAft>
                <a:spcPts val="600"/>
              </a:spcAft>
              <a:buFont typeface="Wingdings" panose="05000000000000000000" pitchFamily="2" charset="2"/>
              <a:buChar char="Ø"/>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还是可能存在状态爆炸的问题</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ProVerif</a:t>
            </a:r>
            <a:r>
              <a:rPr lang="zh-CN" altLang="en-US" dirty="0"/>
              <a:t>的基本架构</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1000" y="911093"/>
            <a:ext cx="7796431" cy="5489109"/>
          </a:xfrm>
          <a:prstGeom prst="rect">
            <a:avLst/>
          </a:prstGeom>
        </p:spPr>
      </p:pic>
      <p:sp>
        <p:nvSpPr>
          <p:cNvPr id="8" name="TextBox 9"/>
          <p:cNvSpPr txBox="1"/>
          <p:nvPr/>
        </p:nvSpPr>
        <p:spPr>
          <a:xfrm>
            <a:off x="426000" y="713474"/>
            <a:ext cx="4590000" cy="5657254"/>
          </a:xfrm>
          <a:prstGeom prst="rect">
            <a:avLst/>
          </a:prstGeom>
          <a:noFill/>
        </p:spPr>
        <p:txBody>
          <a:bodyPr wrap="square" rtlCol="0">
            <a:spAutoFit/>
          </a:bodyPr>
          <a:lstStyle/>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应用</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π-</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演算（</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Applied π-calculus</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一种通信描述语言，用于描述通信系统，作为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的编码输入语言。</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Horn Clause</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来源于一阶谓词逻辑，是一种简洁的，易于推导的数理逻辑描述形式。</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Prolog</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（逻辑编程语言）：</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让自动化推理得以实现。</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消解算法（</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Resolution Algorithm</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缩减推理过程，使工具支持无线会话推理的关键算法。</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ProVerif</a:t>
            </a:r>
            <a:r>
              <a:rPr lang="zh-CN" altLang="en-US" dirty="0"/>
              <a:t>的基本语法（应用</a:t>
            </a:r>
            <a:r>
              <a:rPr lang="en-US" altLang="zh-CN" dirty="0"/>
              <a:t>π-</a:t>
            </a:r>
            <a:r>
              <a:rPr lang="zh-CN" altLang="en-US" dirty="0"/>
              <a:t>演算）</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31000" y="1493767"/>
            <a:ext cx="6431248" cy="2205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32" y="4508534"/>
            <a:ext cx="11602368" cy="12291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en-US" altLang="zh-CN" dirty="0"/>
              <a:t>ProVerif</a:t>
            </a:r>
            <a:r>
              <a:rPr lang="zh-CN" altLang="en-US" dirty="0"/>
              <a:t>的基本语法（应用</a:t>
            </a:r>
            <a:r>
              <a:rPr lang="en-US" altLang="zh-CN" dirty="0"/>
              <a:t>π-</a:t>
            </a:r>
            <a:r>
              <a:rPr lang="zh-CN" altLang="en-US" dirty="0"/>
              <a:t>演算）</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91000" y="1298263"/>
            <a:ext cx="5761219" cy="4261473"/>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机密性代码示例</a:t>
            </a:r>
            <a:endParaRPr lang="zh-CN" altLang="en-US" dirty="0"/>
          </a:p>
        </p:txBody>
      </p:sp>
      <p:grpSp>
        <p:nvGrpSpPr>
          <p:cNvPr id="7" name="组合 6"/>
          <p:cNvGrpSpPr/>
          <p:nvPr/>
        </p:nvGrpSpPr>
        <p:grpSpPr>
          <a:xfrm>
            <a:off x="3036000" y="1494000"/>
            <a:ext cx="6300000" cy="4057757"/>
            <a:chOff x="2541000" y="1360544"/>
            <a:chExt cx="6300000" cy="4057757"/>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86000" y="2233520"/>
              <a:ext cx="6255000" cy="3184781"/>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1000" y="1360544"/>
              <a:ext cx="4230000" cy="943456"/>
            </a:xfrm>
            <a:prstGeom prst="rect">
              <a:avLst/>
            </a:prstGeom>
          </p:spPr>
        </p:pic>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1000" y="393542"/>
            <a:ext cx="6525000" cy="6070915"/>
          </a:xfrm>
          <a:prstGeom prst="rect">
            <a:avLst/>
          </a:prstGeom>
        </p:spPr>
      </p:pic>
      <p:sp>
        <p:nvSpPr>
          <p:cNvPr id="2" name="标题 1"/>
          <p:cNvSpPr>
            <a:spLocks noGrp="1"/>
          </p:cNvSpPr>
          <p:nvPr>
            <p:ph type="title"/>
          </p:nvPr>
        </p:nvSpPr>
        <p:spPr/>
        <p:txBody>
          <a:bodyPr/>
          <a:lstStyle/>
          <a:p>
            <a:r>
              <a:rPr lang="zh-CN" altLang="en-US" dirty="0"/>
              <a:t>认证性代码示例</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形式化方法</a:t>
            </a:r>
            <a:r>
              <a:rPr lang="zh-CN" altLang="en-US" dirty="0">
                <a:solidFill>
                  <a:srgbClr val="C00000"/>
                </a:solidFill>
              </a:rPr>
              <a:t>起源</a:t>
            </a:r>
            <a:r>
              <a:rPr lang="en-US" altLang="zh-CN" dirty="0"/>
              <a:t>—</a:t>
            </a:r>
            <a:r>
              <a:rPr lang="zh-CN" altLang="en-US" dirty="0"/>
              <a:t>数学证明</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56000" y="1764000"/>
            <a:ext cx="4680987" cy="3330000"/>
          </a:xfrm>
          <a:prstGeom prst="rect">
            <a:avLst/>
          </a:prstGeom>
        </p:spPr>
      </p:pic>
      <p:sp>
        <p:nvSpPr>
          <p:cNvPr id="8" name="文本框 7"/>
          <p:cNvSpPr txBox="1"/>
          <p:nvPr/>
        </p:nvSpPr>
        <p:spPr>
          <a:xfrm>
            <a:off x="6287201" y="5793945"/>
            <a:ext cx="5327100" cy="400110"/>
          </a:xfrm>
          <a:prstGeom prst="rect">
            <a:avLst/>
          </a:prstGeom>
          <a:noFill/>
        </p:spPr>
        <p:txBody>
          <a:bodyPr wrap="none" rtlCol="0">
            <a:spAutoFit/>
          </a:bodyPr>
          <a:lstStyle/>
          <a:p>
            <a:pPr algn="ctr" fontAlgn="ctr"/>
            <a:r>
              <a:rPr lang="en-US" altLang="zh-CN" sz="2000" dirty="0">
                <a:solidFill>
                  <a:srgbClr val="666666"/>
                </a:solidFill>
                <a:latin typeface="微软雅黑" pitchFamily="34" charset="-122"/>
                <a:ea typeface="微软雅黑" pitchFamily="34" charset="-122"/>
              </a:rPr>
              <a:t>Isabell</a:t>
            </a:r>
            <a:r>
              <a:rPr lang="zh-CN" altLang="en-US" sz="2000" dirty="0">
                <a:solidFill>
                  <a:srgbClr val="666666"/>
                </a:solidFill>
                <a:latin typeface="微软雅黑" pitchFamily="34" charset="-122"/>
                <a:ea typeface="微软雅黑" pitchFamily="34" charset="-122"/>
              </a:rPr>
              <a:t>构造的</a:t>
            </a:r>
            <a:r>
              <a:rPr lang="zh-CN" altLang="en-US" sz="2000" b="1" dirty="0">
                <a:solidFill>
                  <a:srgbClr val="666666"/>
                </a:solidFill>
                <a:latin typeface="微软雅黑" pitchFamily="34" charset="-122"/>
                <a:ea typeface="微软雅黑" pitchFamily="34" charset="-122"/>
              </a:rPr>
              <a:t>质数的平方根不是有理数</a:t>
            </a:r>
            <a:r>
              <a:rPr lang="zh-CN" altLang="en-US" sz="2000" dirty="0">
                <a:solidFill>
                  <a:srgbClr val="666666"/>
                </a:solidFill>
                <a:latin typeface="微软雅黑" pitchFamily="34" charset="-122"/>
                <a:ea typeface="微软雅黑" pitchFamily="34" charset="-122"/>
              </a:rPr>
              <a:t>的证明</a:t>
            </a:r>
            <a:endParaRPr lang="en-US" altLang="zh-CN" sz="2000" dirty="0">
              <a:solidFill>
                <a:srgbClr val="666666"/>
              </a:solidFill>
              <a:latin typeface="微软雅黑" pitchFamily="34" charset="-122"/>
              <a:ea typeface="微软雅黑" pitchFamily="34" charset="-122"/>
            </a:endParaRPr>
          </a:p>
        </p:txBody>
      </p:sp>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7201" y="1062988"/>
            <a:ext cx="5749389" cy="435196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ProVerif</a:t>
            </a:r>
            <a:r>
              <a:rPr lang="zh-CN" altLang="en-US" dirty="0"/>
              <a:t>的基本架构</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251000" y="911093"/>
            <a:ext cx="7796431" cy="5489109"/>
          </a:xfrm>
          <a:prstGeom prst="rect">
            <a:avLst/>
          </a:prstGeom>
        </p:spPr>
      </p:pic>
      <p:sp>
        <p:nvSpPr>
          <p:cNvPr id="8" name="TextBox 9"/>
          <p:cNvSpPr txBox="1"/>
          <p:nvPr/>
        </p:nvSpPr>
        <p:spPr>
          <a:xfrm>
            <a:off x="426000" y="713474"/>
            <a:ext cx="4590000" cy="5657254"/>
          </a:xfrm>
          <a:prstGeom prst="rect">
            <a:avLst/>
          </a:prstGeom>
          <a:noFill/>
        </p:spPr>
        <p:txBody>
          <a:bodyPr wrap="square" rtlCol="0">
            <a:spAutoFit/>
          </a:bodyPr>
          <a:lstStyle/>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应用</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π-</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演算（</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Applied π-calculus</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一种通信描述语言，用于描述通信系统，作为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的编码输入语言。</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Horn Clause</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来源于一阶谓词逻辑，是一种简洁的，易于推导的数理逻辑描述形式。</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Prolog</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让自动化推理得以实现</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消解算法（</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Resolution Algorithm</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缩减推理过程，使工具支持无线会话推理的关键算法。</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Applied </a:t>
            </a:r>
            <a:r>
              <a:rPr lang="el-GR" altLang="zh-CN" dirty="0"/>
              <a:t>π </a:t>
            </a:r>
            <a:r>
              <a:rPr lang="en-US" altLang="zh-CN" dirty="0"/>
              <a:t>calculus</a:t>
            </a:r>
            <a:endParaRPr lang="en-US" altLang="zh-CN" dirty="0"/>
          </a:p>
        </p:txBody>
      </p:sp>
      <p:sp>
        <p:nvSpPr>
          <p:cNvPr id="8" name="TextBox 9"/>
          <p:cNvSpPr txBox="1"/>
          <p:nvPr/>
        </p:nvSpPr>
        <p:spPr>
          <a:xfrm>
            <a:off x="786000" y="867080"/>
            <a:ext cx="10417499" cy="963662"/>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通信领域和计算机软件领域不同，其描述的是两个或多个实体之间的交互过程，所以要考虑特殊的描述方法</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进程通信语言。</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4" name="矩形 13"/>
          <p:cNvSpPr/>
          <p:nvPr/>
        </p:nvSpPr>
        <p:spPr>
          <a:xfrm>
            <a:off x="5408282" y="2265586"/>
            <a:ext cx="1470274" cy="92333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CSP</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sp>
        <p:nvSpPr>
          <p:cNvPr id="15" name="矩形 14"/>
          <p:cNvSpPr/>
          <p:nvPr/>
        </p:nvSpPr>
        <p:spPr>
          <a:xfrm>
            <a:off x="4510200" y="3669084"/>
            <a:ext cx="3266440" cy="92202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π-calculus</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sp>
        <p:nvSpPr>
          <p:cNvPr id="16" name="矩形 15"/>
          <p:cNvSpPr/>
          <p:nvPr/>
        </p:nvSpPr>
        <p:spPr>
          <a:xfrm>
            <a:off x="3010190" y="5232070"/>
            <a:ext cx="6266459" cy="92333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Applied π calculus</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cxnSp>
        <p:nvCxnSpPr>
          <p:cNvPr id="17" name="直接箭头连接符 16"/>
          <p:cNvCxnSpPr>
            <a:stCxn id="14" idx="2"/>
            <a:endCxn id="15" idx="0"/>
          </p:cNvCxnSpPr>
          <p:nvPr/>
        </p:nvCxnSpPr>
        <p:spPr>
          <a:xfrm>
            <a:off x="6143419" y="3188916"/>
            <a:ext cx="0" cy="48006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a:stCxn id="15" idx="2"/>
            <a:endCxn id="16" idx="0"/>
          </p:cNvCxnSpPr>
          <p:nvPr/>
        </p:nvCxnSpPr>
        <p:spPr>
          <a:xfrm flipH="1">
            <a:off x="6142785" y="4591144"/>
            <a:ext cx="635" cy="64071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Applied </a:t>
            </a:r>
            <a:r>
              <a:rPr lang="el-GR" altLang="zh-CN" dirty="0"/>
              <a:t>π </a:t>
            </a:r>
            <a:r>
              <a:rPr lang="en-US" altLang="zh-CN" dirty="0"/>
              <a:t>calculus</a:t>
            </a:r>
            <a:endParaRPr lang="en-US" altLang="zh-CN" dirty="0"/>
          </a:p>
        </p:txBody>
      </p:sp>
      <p:sp>
        <p:nvSpPr>
          <p:cNvPr id="8" name="TextBox 9"/>
          <p:cNvSpPr txBox="1"/>
          <p:nvPr/>
        </p:nvSpPr>
        <p:spPr>
          <a:xfrm>
            <a:off x="786000" y="867080"/>
            <a:ext cx="10417499" cy="963662"/>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因为</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应用</a:t>
            </a:r>
            <a:r>
              <a:rPr lang="en-US" altLang="zh-CN"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pi</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演算</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在通信进程以及安全协议的通信进程中有很大的优势和前景，所以</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选择使用这个语言作为协议描述的输入语言。</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4" name="矩形 13"/>
          <p:cNvSpPr/>
          <p:nvPr/>
        </p:nvSpPr>
        <p:spPr>
          <a:xfrm>
            <a:off x="5408282" y="2265586"/>
            <a:ext cx="1470274" cy="92333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CSP</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sp>
        <p:nvSpPr>
          <p:cNvPr id="15" name="矩形 14"/>
          <p:cNvSpPr/>
          <p:nvPr/>
        </p:nvSpPr>
        <p:spPr>
          <a:xfrm>
            <a:off x="4353507" y="3669084"/>
            <a:ext cx="3579826" cy="92333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π-calculus</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sp>
        <p:nvSpPr>
          <p:cNvPr id="16" name="矩形 15"/>
          <p:cNvSpPr/>
          <p:nvPr/>
        </p:nvSpPr>
        <p:spPr>
          <a:xfrm>
            <a:off x="3010190" y="5232070"/>
            <a:ext cx="6266459" cy="923330"/>
          </a:xfrm>
          <a:prstGeom prst="rect">
            <a:avLst/>
          </a:prstGeom>
          <a:noFill/>
        </p:spPr>
        <p:txBody>
          <a:bodyPr wrap="none" lIns="91440" tIns="45720" rIns="91440" bIns="45720">
            <a:spAutoFit/>
          </a:bodyPr>
          <a:lstStyle/>
          <a:p>
            <a:pPr algn="ctr"/>
            <a:r>
              <a:rPr lang="en-US" altLang="zh-CN"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rPr>
              <a:t>Applied π calculus</a:t>
            </a:r>
            <a:endParaRPr lang="zh-CN" altLang="en-US" sz="5400" dirty="0">
              <a:ln w="0"/>
              <a:solidFill>
                <a:srgbClr val="212834"/>
              </a:solidFill>
              <a:effectLst>
                <a:outerShdw blurRad="38100" dist="25400" dir="5400000" algn="ctr" rotWithShape="0">
                  <a:srgbClr val="6E747A">
                    <a:alpha val="43000"/>
                  </a:srgbClr>
                </a:outerShdw>
              </a:effectLst>
              <a:latin typeface="微软雅黑" pitchFamily="34" charset="-122"/>
              <a:ea typeface="微软雅黑" pitchFamily="34" charset="-122"/>
            </a:endParaRPr>
          </a:p>
        </p:txBody>
      </p:sp>
      <p:cxnSp>
        <p:nvCxnSpPr>
          <p:cNvPr id="17" name="直接箭头连接符 16"/>
          <p:cNvCxnSpPr>
            <a:stCxn id="14" idx="2"/>
            <a:endCxn id="15" idx="0"/>
          </p:cNvCxnSpPr>
          <p:nvPr/>
        </p:nvCxnSpPr>
        <p:spPr>
          <a:xfrm>
            <a:off x="6143419" y="3188916"/>
            <a:ext cx="1" cy="480168"/>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8" name="直接箭头连接符 17"/>
          <p:cNvCxnSpPr>
            <a:stCxn id="15" idx="2"/>
            <a:endCxn id="16" idx="0"/>
          </p:cNvCxnSpPr>
          <p:nvPr/>
        </p:nvCxnSpPr>
        <p:spPr>
          <a:xfrm>
            <a:off x="6143420" y="4592414"/>
            <a:ext cx="0" cy="63965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a:t>
            </a:r>
            <a:r>
              <a:rPr lang="zh-CN" altLang="en-US" dirty="0">
                <a:solidFill>
                  <a:srgbClr val="990000"/>
                </a:solidFill>
              </a:rPr>
              <a:t>安全</a:t>
            </a:r>
            <a:r>
              <a:rPr lang="zh-CN" altLang="en-US" dirty="0"/>
              <a:t>数学化的定义？</a:t>
            </a:r>
            <a:endParaRPr lang="zh-CN" altLang="en-US" dirty="0"/>
          </a:p>
        </p:txBody>
      </p:sp>
      <p:sp>
        <p:nvSpPr>
          <p:cNvPr id="8" name="TextBox 9"/>
          <p:cNvSpPr txBox="1"/>
          <p:nvPr/>
        </p:nvSpPr>
        <p:spPr>
          <a:xfrm>
            <a:off x="786000" y="867080"/>
            <a:ext cx="10417499" cy="3655231"/>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应用</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pi</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演算可以十分简单地描述一个协议，并标明一个协议的运行状态，但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的目标是对协议安全性给予</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证明</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，首先的问题是，什么是安全状态？</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安全假设的数学定义（包括攻击者模型的定义）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协议交互的数学定义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攻击者自身的数学定义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安全目标的数学定义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37272" y="5004000"/>
            <a:ext cx="7914954" cy="12630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如何给</a:t>
            </a:r>
            <a:r>
              <a:rPr lang="zh-CN" altLang="en-US" dirty="0">
                <a:solidFill>
                  <a:srgbClr val="990000"/>
                </a:solidFill>
              </a:rPr>
              <a:t>安全</a:t>
            </a:r>
            <a:r>
              <a:rPr lang="zh-CN" altLang="en-US" dirty="0"/>
              <a:t>数学化的定义？</a:t>
            </a:r>
            <a:endParaRPr lang="zh-CN" altLang="en-US" dirty="0"/>
          </a:p>
        </p:txBody>
      </p:sp>
      <p:sp>
        <p:nvSpPr>
          <p:cNvPr id="8" name="TextBox 9"/>
          <p:cNvSpPr txBox="1"/>
          <p:nvPr/>
        </p:nvSpPr>
        <p:spPr>
          <a:xfrm>
            <a:off x="786000" y="867080"/>
            <a:ext cx="10417499" cy="3655231"/>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应用</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pi</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演算可以十分简单地描述一个协议，并标明一个协议的运行状态，但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的目标是对协议安全性给予</a:t>
            </a:r>
            <a:r>
              <a:rPr lang="zh-CN" altLang="en-US" sz="2000"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证明</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，首先的问题是，什么是安全状态？</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安全假设的数学定义（包括攻击者模型的定义）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协议交互的数学定义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攻击者自身的数学定义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安全目标的数学定义</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37272" y="5004000"/>
            <a:ext cx="7914954" cy="1263025"/>
          </a:xfrm>
          <a:prstGeom prst="rect">
            <a:avLst/>
          </a:prstGeom>
        </p:spPr>
      </p:pic>
      <p:sp>
        <p:nvSpPr>
          <p:cNvPr id="3" name="文本框 2"/>
          <p:cNvSpPr txBox="1"/>
          <p:nvPr/>
        </p:nvSpPr>
        <p:spPr>
          <a:xfrm rot="21292117">
            <a:off x="7018771" y="3236372"/>
            <a:ext cx="3057247" cy="584775"/>
          </a:xfrm>
          <a:prstGeom prst="rect">
            <a:avLst/>
          </a:prstGeom>
          <a:noFill/>
        </p:spPr>
        <p:txBody>
          <a:bodyPr wrap="none" rtlCol="0">
            <a:spAutoFit/>
          </a:bodyPr>
          <a:lstStyle/>
          <a:p>
            <a:r>
              <a:rPr lang="zh-CN" altLang="en-US" sz="3200" dirty="0">
                <a:latin typeface="楷体" pitchFamily="49" charset="-122"/>
                <a:ea typeface="楷体" pitchFamily="49" charset="-122"/>
              </a:rPr>
              <a:t>如何能证明安全</a:t>
            </a:r>
            <a:endParaRPr lang="zh-CN" altLang="en-US" sz="3200" dirty="0">
              <a:latin typeface="楷体" pitchFamily="49" charset="-122"/>
              <a:ea typeface="楷体" pitchFamily="49"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b="1369"/>
          <a:stretch>
            <a:fillRect/>
          </a:stretch>
        </p:blipFill>
        <p:spPr>
          <a:xfrm rot="21248464">
            <a:off x="10636721" y="2824199"/>
            <a:ext cx="539373" cy="892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anim calcmode="lin" valueType="num">
                                      <p:cBhvr>
                                        <p:cTn id="8" dur="250" fill="hold"/>
                                        <p:tgtEl>
                                          <p:spTgt spid="4"/>
                                        </p:tgtEl>
                                        <p:attrNameLst>
                                          <p:attrName>ppt_x</p:attrName>
                                        </p:attrNameLst>
                                      </p:cBhvr>
                                      <p:tavLst>
                                        <p:tav tm="0">
                                          <p:val>
                                            <p:strVal val="#ppt_x"/>
                                          </p:val>
                                        </p:tav>
                                        <p:tav tm="100000">
                                          <p:val>
                                            <p:strVal val="#ppt_x"/>
                                          </p:val>
                                        </p:tav>
                                      </p:tavLst>
                                    </p:anim>
                                    <p:anim calcmode="lin" valueType="num">
                                      <p:cBhvr>
                                        <p:cTn id="9" dur="25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50"/>
                                        <p:tgtEl>
                                          <p:spTgt spid="3"/>
                                        </p:tgtEl>
                                      </p:cBhvr>
                                    </p:animEffect>
                                    <p:anim calcmode="lin" valueType="num">
                                      <p:cBhvr>
                                        <p:cTn id="13" dur="250" fill="hold"/>
                                        <p:tgtEl>
                                          <p:spTgt spid="3"/>
                                        </p:tgtEl>
                                        <p:attrNameLst>
                                          <p:attrName>ppt_x</p:attrName>
                                        </p:attrNameLst>
                                      </p:cBhvr>
                                      <p:tavLst>
                                        <p:tav tm="0">
                                          <p:val>
                                            <p:strVal val="#ppt_x"/>
                                          </p:val>
                                        </p:tav>
                                        <p:tav tm="100000">
                                          <p:val>
                                            <p:strVal val="#ppt_x"/>
                                          </p:val>
                                        </p:tav>
                                      </p:tavLst>
                                    </p:anim>
                                    <p:anim calcmode="lin" valueType="num">
                                      <p:cBhvr>
                                        <p:cTn id="14" dur="2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逻辑推理辅助安全证明</a:t>
            </a:r>
            <a:endParaRPr lang="zh-CN" altLang="en-US" dirty="0"/>
          </a:p>
        </p:txBody>
      </p:sp>
      <p:sp>
        <p:nvSpPr>
          <p:cNvPr id="3" name="TextBox 9"/>
          <p:cNvSpPr txBox="1"/>
          <p:nvPr/>
        </p:nvSpPr>
        <p:spPr>
          <a:xfrm>
            <a:off x="786000" y="867080"/>
            <a:ext cx="10417499" cy="501997"/>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谓词逻辑就是加了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量词运用规则</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的，细化的命题逻辑。</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000" y="2754000"/>
            <a:ext cx="4058216" cy="2133898"/>
          </a:xfrm>
          <a:prstGeom prst="rect">
            <a:avLst/>
          </a:prstGeom>
        </p:spPr>
      </p:pic>
      <p:sp>
        <p:nvSpPr>
          <p:cNvPr id="5" name="TextBox 9"/>
          <p:cNvSpPr txBox="1"/>
          <p:nvPr/>
        </p:nvSpPr>
        <p:spPr>
          <a:xfrm>
            <a:off x="4206000" y="2903832"/>
            <a:ext cx="6705000" cy="501997"/>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糖果都是甜的，橡皮糖是糖果，所以橡皮糖是甜的。</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6" name="TextBox 9"/>
          <p:cNvSpPr txBox="1"/>
          <p:nvPr/>
        </p:nvSpPr>
        <p:spPr>
          <a:xfrm>
            <a:off x="4206000" y="3847292"/>
            <a:ext cx="6705000" cy="1040606"/>
          </a:xfrm>
          <a:prstGeom prst="rect">
            <a:avLst/>
          </a:prstGeom>
          <a:noFill/>
        </p:spPr>
        <p:txBody>
          <a:bodyPr wrap="square" rtlCol="0">
            <a:spAutoFit/>
          </a:bodyPr>
          <a:lstStyle/>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F(x)</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表示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x</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是糖果，</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G(x)</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表示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x</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是甜的</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命题：糖果都是甜的：</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F(x)-&gt;G(x)</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45382" y="3843723"/>
            <a:ext cx="4058216" cy="2133898"/>
          </a:xfrm>
          <a:prstGeom prst="rect">
            <a:avLst/>
          </a:prstGeom>
        </p:spPr>
      </p:pic>
      <p:sp>
        <p:nvSpPr>
          <p:cNvPr id="2" name="标题 1"/>
          <p:cNvSpPr>
            <a:spLocks noGrp="1"/>
          </p:cNvSpPr>
          <p:nvPr>
            <p:ph type="title"/>
          </p:nvPr>
        </p:nvSpPr>
        <p:spPr/>
        <p:txBody>
          <a:bodyPr/>
          <a:lstStyle/>
          <a:p>
            <a:r>
              <a:rPr lang="en-US" altLang="zh-CN" dirty="0"/>
              <a:t>Horn</a:t>
            </a:r>
            <a:r>
              <a:rPr lang="zh-CN" altLang="en-US" dirty="0"/>
              <a:t>字句解决谓词逻辑弊端</a:t>
            </a:r>
            <a:endParaRPr lang="zh-CN" altLang="en-US" dirty="0"/>
          </a:p>
        </p:txBody>
      </p:sp>
      <p:sp>
        <p:nvSpPr>
          <p:cNvPr id="3" name="TextBox 9"/>
          <p:cNvSpPr txBox="1"/>
          <p:nvPr/>
        </p:nvSpPr>
        <p:spPr>
          <a:xfrm>
            <a:off x="786000" y="1023565"/>
            <a:ext cx="10417499" cy="4810869"/>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命题逻辑就是由一系列推导出一系列结果的逻辑推导过程。</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也就是给定</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A1,A2,A3……</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来推导出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B1,B2,B3</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这个过程。</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但是命题逻辑对命题没有限制，所以以下的命题是允许的：</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B1,B2,B3,B4 :- A1,A2,A3,A4</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这导致命题逻辑有显而易见的缺陷，无穷无尽越来越多，无限复杂。</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子句增加了命题的限制，即结论只能有一个</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 :- A1,A2,A3,A4</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这让逻辑推理的表达和描述变得更加清楚，并被广泛应用</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Horn</a:t>
            </a:r>
            <a:r>
              <a:rPr lang="zh-CN" altLang="en-US" dirty="0"/>
              <a:t>逻辑推理练习</a:t>
            </a:r>
            <a:endParaRPr lang="zh-CN" altLang="en-US" dirty="0"/>
          </a:p>
        </p:txBody>
      </p:sp>
      <p:sp>
        <p:nvSpPr>
          <p:cNvPr id="3" name="TextBox 9"/>
          <p:cNvSpPr txBox="1"/>
          <p:nvPr/>
        </p:nvSpPr>
        <p:spPr>
          <a:xfrm>
            <a:off x="1011000" y="909000"/>
            <a:ext cx="10417499" cy="4733925"/>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  +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  -&gt;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结论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X</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 +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 -&gt;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结论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Y</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D +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E -&gt;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结论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D +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F -&gt; </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结论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问：</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已知条件</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D</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E</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，可以推出什么结论？</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Prolog</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是一种逻辑编程语言，它的输入为</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子句形式的逻辑命题，并根据需求给出逻辑推理的答案。</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Horn</a:t>
            </a:r>
            <a:r>
              <a:rPr lang="zh-CN" altLang="en-US" dirty="0"/>
              <a:t>逻辑推理练习</a:t>
            </a:r>
            <a:endParaRPr lang="zh-CN" altLang="en-US" dirty="0"/>
          </a:p>
        </p:txBody>
      </p:sp>
      <p:sp>
        <p:nvSpPr>
          <p:cNvPr id="4" name="TextBox 9"/>
          <p:cNvSpPr txBox="1"/>
          <p:nvPr/>
        </p:nvSpPr>
        <p:spPr>
          <a:xfrm>
            <a:off x="864750" y="819000"/>
            <a:ext cx="10417499" cy="5734775"/>
          </a:xfrm>
          <a:prstGeom prst="rect">
            <a:avLst/>
          </a:prstGeom>
          <a:noFill/>
        </p:spPr>
        <p:txBody>
          <a:bodyPr wrap="square" rtlCol="0">
            <a:spAutoFit/>
          </a:bodyPr>
          <a:lstStyle/>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给定安全目标的定义，有了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子句推理的方法，借助</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Prolog</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语言实现自动化推理，这就是</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工具最初的方向。</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但这里面存在几个问题：</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1. </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数学化的定义以及形式化的安全协议如何转换成</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2. Horn</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子句不是万能的，他能极大地简化推理过程，减少状态爆炸，但仍然可能存在推理循环等问题，而作为定理证明工具，如果卡在逻辑推理阶段，就无法证明成功。</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3. </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如果</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子句推理失败，能否根据</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Horn</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子句的推理过程重构攻击过程？</a:t>
            </a:r>
            <a:endPar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indent="457200">
              <a:lnSpc>
                <a:spcPct val="150000"/>
              </a:lnSpc>
              <a:spcAft>
                <a:spcPts val="600"/>
              </a:spcAft>
            </a:pP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这三个要点构成了</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的主要贡献</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Applied </a:t>
            </a:r>
            <a:r>
              <a:rPr lang="el-GR"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π </a:t>
            </a: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calculus  --&gt;  Horn Clause</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Resolution Algorithm</a:t>
            </a:r>
            <a:endPar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342900" indent="-342900">
              <a:lnSpc>
                <a:spcPct val="150000"/>
              </a:lnSpc>
              <a:spcAft>
                <a:spcPts val="600"/>
              </a:spcAft>
              <a:buFont typeface="Arial" panose="020B0604020202090204" pitchFamily="34" charset="0"/>
              <a:buChar char="•"/>
            </a:pPr>
            <a:r>
              <a:rPr lang="en-US" altLang="zh-CN"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Attack Reconstruction</a:t>
            </a:r>
            <a:endParaRPr lang="zh-CN" altLang="en-US" sz="20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ProVerif</a:t>
            </a:r>
            <a:r>
              <a:rPr lang="zh-CN" altLang="en-US" dirty="0"/>
              <a:t>细节原理</a:t>
            </a:r>
            <a:endParaRPr lang="zh-CN" altLang="en-US" dirty="0"/>
          </a:p>
        </p:txBody>
      </p:sp>
      <p:sp>
        <p:nvSpPr>
          <p:cNvPr id="3" name="矩形 2"/>
          <p:cNvSpPr/>
          <p:nvPr/>
        </p:nvSpPr>
        <p:spPr bwMode="auto">
          <a:xfrm>
            <a:off x="8162290" y="809625"/>
            <a:ext cx="2343150" cy="1861185"/>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endParaRPr lang="zh-CN" altLang="en-US" sz="1100" dirty="0">
              <a:latin typeface="微软雅黑" pitchFamily="34" charset="-122"/>
              <a:ea typeface="微软雅黑" pitchFamily="34" charset="-122"/>
            </a:endParaRPr>
          </a:p>
        </p:txBody>
      </p:sp>
      <p:sp>
        <p:nvSpPr>
          <p:cNvPr id="4" name="矩形 3"/>
          <p:cNvSpPr/>
          <p:nvPr/>
        </p:nvSpPr>
        <p:spPr bwMode="auto">
          <a:xfrm>
            <a:off x="329754" y="901396"/>
            <a:ext cx="1804932" cy="2195055"/>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endParaRPr lang="zh-CN" altLang="en-US" sz="1100" dirty="0">
              <a:latin typeface="微软雅黑" pitchFamily="34" charset="-122"/>
              <a:ea typeface="微软雅黑" pitchFamily="34" charset="-122"/>
            </a:endParaRPr>
          </a:p>
        </p:txBody>
      </p:sp>
      <p:cxnSp>
        <p:nvCxnSpPr>
          <p:cNvPr id="5" name="直接连接符 4"/>
          <p:cNvCxnSpPr/>
          <p:nvPr/>
        </p:nvCxnSpPr>
        <p:spPr>
          <a:xfrm>
            <a:off x="4511528" y="182377"/>
            <a:ext cx="0" cy="6576072"/>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6" name="菱形 5"/>
          <p:cNvSpPr/>
          <p:nvPr/>
        </p:nvSpPr>
        <p:spPr bwMode="auto">
          <a:xfrm>
            <a:off x="2307266" y="912528"/>
            <a:ext cx="2108869" cy="705977"/>
          </a:xfrm>
          <a:prstGeom prst="diamond">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en-US" altLang="zh-CN" sz="1100" dirty="0">
                <a:solidFill>
                  <a:srgbClr val="990000"/>
                </a:solidFill>
                <a:latin typeface="微软雅黑" pitchFamily="34" charset="-122"/>
                <a:ea typeface="微软雅黑" pitchFamily="34" charset="-122"/>
              </a:rPr>
              <a:t>Type-System</a:t>
            </a:r>
            <a:endParaRPr lang="en-US" altLang="zh-CN" sz="1100" dirty="0">
              <a:solidFill>
                <a:srgbClr val="990000"/>
              </a:solidFill>
              <a:latin typeface="微软雅黑" pitchFamily="34" charset="-122"/>
              <a:ea typeface="微软雅黑" pitchFamily="34" charset="-122"/>
            </a:endParaRPr>
          </a:p>
          <a:p>
            <a:pPr algn="ctr">
              <a:lnSpc>
                <a:spcPct val="150000"/>
              </a:lnSpc>
            </a:pPr>
            <a:r>
              <a:rPr lang="zh-CN" altLang="en-US" sz="1100" dirty="0">
                <a:solidFill>
                  <a:srgbClr val="990000"/>
                </a:solidFill>
                <a:latin typeface="微软雅黑" pitchFamily="34" charset="-122"/>
                <a:ea typeface="微软雅黑" pitchFamily="34" charset="-122"/>
              </a:rPr>
              <a:t>（语法检查）</a:t>
            </a:r>
            <a:endParaRPr lang="zh-CN" altLang="en-US" sz="1100" dirty="0">
              <a:solidFill>
                <a:srgbClr val="990000"/>
              </a:solidFill>
              <a:latin typeface="微软雅黑" pitchFamily="34" charset="-122"/>
              <a:ea typeface="微软雅黑" pitchFamily="34" charset="-122"/>
            </a:endParaRPr>
          </a:p>
        </p:txBody>
      </p:sp>
      <p:sp>
        <p:nvSpPr>
          <p:cNvPr id="7" name="矩形 6"/>
          <p:cNvSpPr/>
          <p:nvPr/>
        </p:nvSpPr>
        <p:spPr bwMode="auto">
          <a:xfrm>
            <a:off x="4705022" y="5321674"/>
            <a:ext cx="1330599" cy="696204"/>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en-US" altLang="zh-CN" sz="1100" dirty="0">
                <a:latin typeface="微软雅黑" pitchFamily="34" charset="-122"/>
                <a:ea typeface="微软雅黑" pitchFamily="34" charset="-122"/>
              </a:rPr>
              <a:t>derivation tree </a:t>
            </a:r>
            <a:endParaRPr lang="en-US" altLang="zh-CN" sz="1100" dirty="0">
              <a:latin typeface="微软雅黑" pitchFamily="34" charset="-122"/>
              <a:ea typeface="微软雅黑" pitchFamily="34" charset="-122"/>
            </a:endParaRPr>
          </a:p>
          <a:p>
            <a:pPr algn="ctr">
              <a:lnSpc>
                <a:spcPct val="150000"/>
              </a:lnSpc>
            </a:pPr>
            <a:r>
              <a:rPr lang="zh-CN" altLang="en-US" sz="1100" dirty="0">
                <a:latin typeface="微软雅黑" pitchFamily="34" charset="-122"/>
                <a:ea typeface="微软雅黑" pitchFamily="34" charset="-122"/>
              </a:rPr>
              <a:t>有限推导树</a:t>
            </a:r>
            <a:endParaRPr lang="en-US" altLang="zh-CN" sz="1100" dirty="0">
              <a:latin typeface="微软雅黑" pitchFamily="34" charset="-122"/>
              <a:ea typeface="微软雅黑" pitchFamily="34" charset="-122"/>
            </a:endParaRPr>
          </a:p>
        </p:txBody>
      </p:sp>
      <p:sp>
        <p:nvSpPr>
          <p:cNvPr id="8" name="椭圆 7"/>
          <p:cNvSpPr/>
          <p:nvPr/>
        </p:nvSpPr>
        <p:spPr bwMode="auto">
          <a:xfrm>
            <a:off x="8446290" y="2929977"/>
            <a:ext cx="1804932" cy="819807"/>
          </a:xfrm>
          <a:prstGeom prst="ellipse">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en-US" altLang="zh-CN" sz="1100" dirty="0">
                <a:solidFill>
                  <a:srgbClr val="990000"/>
                </a:solidFill>
                <a:latin typeface="微软雅黑" pitchFamily="34" charset="-122"/>
                <a:ea typeface="微软雅黑" pitchFamily="34" charset="-122"/>
              </a:rPr>
              <a:t>Resolution</a:t>
            </a:r>
            <a:endParaRPr lang="en-US" altLang="zh-CN" sz="1100" dirty="0">
              <a:solidFill>
                <a:srgbClr val="990000"/>
              </a:solidFill>
              <a:latin typeface="微软雅黑" pitchFamily="34" charset="-122"/>
              <a:ea typeface="微软雅黑" pitchFamily="34" charset="-122"/>
            </a:endParaRPr>
          </a:p>
          <a:p>
            <a:pPr algn="ctr">
              <a:lnSpc>
                <a:spcPct val="150000"/>
              </a:lnSpc>
            </a:pPr>
            <a:r>
              <a:rPr lang="zh-CN" altLang="en-US" sz="1100" dirty="0">
                <a:solidFill>
                  <a:srgbClr val="990000"/>
                </a:solidFill>
                <a:latin typeface="微软雅黑" pitchFamily="34" charset="-122"/>
                <a:ea typeface="微软雅黑" pitchFamily="34" charset="-122"/>
              </a:rPr>
              <a:t>消解算法</a:t>
            </a:r>
            <a:endParaRPr lang="zh-CN" altLang="en-US" sz="1100" dirty="0">
              <a:solidFill>
                <a:srgbClr val="990000"/>
              </a:solidFill>
              <a:latin typeface="微软雅黑" pitchFamily="34" charset="-122"/>
              <a:ea typeface="微软雅黑" pitchFamily="34" charset="-122"/>
            </a:endParaRPr>
          </a:p>
        </p:txBody>
      </p:sp>
      <p:cxnSp>
        <p:nvCxnSpPr>
          <p:cNvPr id="9" name="直接箭头连接符 8"/>
          <p:cNvCxnSpPr>
            <a:stCxn id="15" idx="3"/>
            <a:endCxn id="6" idx="1"/>
          </p:cNvCxnSpPr>
          <p:nvPr/>
        </p:nvCxnSpPr>
        <p:spPr>
          <a:xfrm>
            <a:off x="1924155" y="1259730"/>
            <a:ext cx="383111" cy="5787"/>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10" name="肘形连接符 73"/>
          <p:cNvCxnSpPr>
            <a:stCxn id="6" idx="0"/>
            <a:endCxn id="4" idx="0"/>
          </p:cNvCxnSpPr>
          <p:nvPr/>
        </p:nvCxnSpPr>
        <p:spPr>
          <a:xfrm rot="16200000" flipV="1">
            <a:off x="2291395" y="-157779"/>
            <a:ext cx="11132" cy="2129481"/>
          </a:xfrm>
          <a:prstGeom prst="bentConnector3">
            <a:avLst>
              <a:gd name="adj1" fmla="val 2845257"/>
            </a:avLst>
          </a:prstGeom>
          <a:ln w="12700">
            <a:tailEnd type="triangle"/>
          </a:ln>
        </p:spPr>
        <p:style>
          <a:lnRef idx="1">
            <a:schemeClr val="dk1"/>
          </a:lnRef>
          <a:fillRef idx="0">
            <a:schemeClr val="dk1"/>
          </a:fillRef>
          <a:effectRef idx="0">
            <a:schemeClr val="dk1"/>
          </a:effectRef>
          <a:fontRef idx="minor">
            <a:schemeClr val="tx1"/>
          </a:fontRef>
        </p:style>
      </p:cxnSp>
      <p:sp>
        <p:nvSpPr>
          <p:cNvPr id="11" name="矩形 10"/>
          <p:cNvSpPr/>
          <p:nvPr/>
        </p:nvSpPr>
        <p:spPr>
          <a:xfrm>
            <a:off x="1993031" y="211499"/>
            <a:ext cx="607859" cy="346249"/>
          </a:xfrm>
          <a:prstGeom prst="rect">
            <a:avLst/>
          </a:prstGeom>
          <a:ln w="12700">
            <a:solidFill>
              <a:schemeClr val="tx1"/>
            </a:solidFill>
          </a:ln>
        </p:spPr>
        <p:txBody>
          <a:bodyPr wrap="none">
            <a:spAutoFit/>
          </a:bodyPr>
          <a:lstStyle/>
          <a:p>
            <a:pPr algn="ctr">
              <a:lnSpc>
                <a:spcPct val="150000"/>
              </a:lnSpc>
            </a:pPr>
            <a:r>
              <a:rPr lang="zh-CN" altLang="en-US" sz="1100" dirty="0">
                <a:latin typeface="微软雅黑" pitchFamily="34" charset="-122"/>
                <a:ea typeface="微软雅黑" pitchFamily="34" charset="-122"/>
              </a:rPr>
              <a:t>不通过</a:t>
            </a:r>
            <a:endParaRPr lang="zh-CN" altLang="en-US" sz="1100" dirty="0">
              <a:latin typeface="微软雅黑" pitchFamily="34" charset="-122"/>
              <a:ea typeface="微软雅黑" pitchFamily="34" charset="-122"/>
            </a:endParaRPr>
          </a:p>
        </p:txBody>
      </p:sp>
      <p:sp>
        <p:nvSpPr>
          <p:cNvPr id="12" name="矩形 11"/>
          <p:cNvSpPr/>
          <p:nvPr/>
        </p:nvSpPr>
        <p:spPr>
          <a:xfrm>
            <a:off x="3605358" y="6420180"/>
            <a:ext cx="704039" cy="346249"/>
          </a:xfrm>
          <a:prstGeom prst="rect">
            <a:avLst/>
          </a:prstGeom>
        </p:spPr>
        <p:txBody>
          <a:bodyPr wrap="none">
            <a:spAutoFit/>
          </a:bodyPr>
          <a:lstStyle/>
          <a:p>
            <a:pPr algn="ctr">
              <a:lnSpc>
                <a:spcPct val="150000"/>
              </a:lnSpc>
            </a:pPr>
            <a:r>
              <a:rPr lang="en-US" altLang="zh-CN" sz="1100" dirty="0">
                <a:latin typeface="微软雅黑" pitchFamily="34" charset="-122"/>
                <a:ea typeface="微软雅黑" pitchFamily="34" charset="-122"/>
              </a:rPr>
              <a:t>π</a:t>
            </a:r>
            <a:r>
              <a:rPr lang="zh-CN" altLang="en-US" sz="1100" dirty="0">
                <a:latin typeface="微软雅黑" pitchFamily="34" charset="-122"/>
                <a:ea typeface="微软雅黑" pitchFamily="34" charset="-122"/>
              </a:rPr>
              <a:t>演算层</a:t>
            </a:r>
            <a:endParaRPr lang="zh-CN" altLang="en-US" sz="1100" dirty="0">
              <a:latin typeface="微软雅黑" pitchFamily="34" charset="-122"/>
              <a:ea typeface="微软雅黑" pitchFamily="34" charset="-122"/>
            </a:endParaRPr>
          </a:p>
        </p:txBody>
      </p:sp>
      <p:sp>
        <p:nvSpPr>
          <p:cNvPr id="13" name="矩形 12"/>
          <p:cNvSpPr/>
          <p:nvPr/>
        </p:nvSpPr>
        <p:spPr>
          <a:xfrm>
            <a:off x="4686366" y="6427782"/>
            <a:ext cx="947695" cy="346249"/>
          </a:xfrm>
          <a:prstGeom prst="rect">
            <a:avLst/>
          </a:prstGeom>
        </p:spPr>
        <p:txBody>
          <a:bodyPr wrap="none">
            <a:spAutoFit/>
          </a:bodyPr>
          <a:lstStyle/>
          <a:p>
            <a:pPr algn="ctr">
              <a:lnSpc>
                <a:spcPct val="150000"/>
              </a:lnSpc>
            </a:pPr>
            <a:r>
              <a:rPr lang="en-US" altLang="zh-CN" sz="1100" dirty="0">
                <a:latin typeface="微软雅黑" pitchFamily="34" charset="-122"/>
                <a:ea typeface="微软雅黑" pitchFamily="34" charset="-122"/>
              </a:rPr>
              <a:t>Horn</a:t>
            </a:r>
            <a:r>
              <a:rPr lang="zh-CN" altLang="en-US" sz="1100" dirty="0">
                <a:latin typeface="微软雅黑" pitchFamily="34" charset="-122"/>
                <a:ea typeface="微软雅黑" pitchFamily="34" charset="-122"/>
              </a:rPr>
              <a:t>子句层</a:t>
            </a:r>
            <a:endParaRPr lang="zh-CN" altLang="en-US" sz="1100" dirty="0">
              <a:latin typeface="微软雅黑" pitchFamily="34" charset="-122"/>
              <a:ea typeface="微软雅黑" pitchFamily="34" charset="-122"/>
            </a:endParaRPr>
          </a:p>
        </p:txBody>
      </p:sp>
      <p:sp>
        <p:nvSpPr>
          <p:cNvPr id="14" name="矩形 13"/>
          <p:cNvSpPr/>
          <p:nvPr/>
        </p:nvSpPr>
        <p:spPr>
          <a:xfrm>
            <a:off x="114162" y="3387324"/>
            <a:ext cx="889987" cy="346249"/>
          </a:xfrm>
          <a:prstGeom prst="rect">
            <a:avLst/>
          </a:prstGeom>
        </p:spPr>
        <p:txBody>
          <a:bodyPr wrap="none">
            <a:spAutoFit/>
          </a:bodyPr>
          <a:lstStyle/>
          <a:p>
            <a:pPr algn="ctr">
              <a:lnSpc>
                <a:spcPct val="150000"/>
              </a:lnSpc>
            </a:pPr>
            <a:r>
              <a:rPr lang="zh-CN" altLang="en-US" sz="1100" dirty="0">
                <a:latin typeface="微软雅黑" pitchFamily="34" charset="-122"/>
                <a:ea typeface="微软雅黑" pitchFamily="34" charset="-122"/>
              </a:rPr>
              <a:t>非形式语义</a:t>
            </a:r>
            <a:endParaRPr lang="zh-CN" altLang="en-US" sz="1100" dirty="0">
              <a:latin typeface="微软雅黑" pitchFamily="34" charset="-122"/>
              <a:ea typeface="微软雅黑" pitchFamily="34" charset="-122"/>
            </a:endParaRPr>
          </a:p>
        </p:txBody>
      </p:sp>
      <p:sp>
        <p:nvSpPr>
          <p:cNvPr id="15" name="矩形 14"/>
          <p:cNvSpPr/>
          <p:nvPr/>
        </p:nvSpPr>
        <p:spPr bwMode="auto">
          <a:xfrm>
            <a:off x="528291" y="1069499"/>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协议流程</a:t>
            </a:r>
            <a:endParaRPr lang="zh-CN" altLang="en-US" sz="1100" dirty="0">
              <a:latin typeface="微软雅黑" pitchFamily="34" charset="-122"/>
              <a:ea typeface="微软雅黑" pitchFamily="34" charset="-122"/>
            </a:endParaRPr>
          </a:p>
        </p:txBody>
      </p:sp>
      <p:sp>
        <p:nvSpPr>
          <p:cNvPr id="16" name="矩形 15"/>
          <p:cNvSpPr/>
          <p:nvPr/>
        </p:nvSpPr>
        <p:spPr bwMode="auto">
          <a:xfrm>
            <a:off x="524207" y="1538014"/>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密码算法</a:t>
            </a:r>
            <a:endParaRPr lang="zh-CN" altLang="en-US" sz="1100" dirty="0">
              <a:latin typeface="微软雅黑" pitchFamily="34" charset="-122"/>
              <a:ea typeface="微软雅黑" pitchFamily="34" charset="-122"/>
            </a:endParaRPr>
          </a:p>
        </p:txBody>
      </p:sp>
      <p:sp>
        <p:nvSpPr>
          <p:cNvPr id="17" name="矩形 16"/>
          <p:cNvSpPr/>
          <p:nvPr/>
        </p:nvSpPr>
        <p:spPr bwMode="auto">
          <a:xfrm>
            <a:off x="524207" y="2003080"/>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公有数据</a:t>
            </a:r>
            <a:endParaRPr lang="zh-CN" altLang="en-US" sz="1100" dirty="0">
              <a:latin typeface="微软雅黑" pitchFamily="34" charset="-122"/>
              <a:ea typeface="微软雅黑" pitchFamily="34" charset="-122"/>
            </a:endParaRPr>
          </a:p>
        </p:txBody>
      </p:sp>
      <p:sp>
        <p:nvSpPr>
          <p:cNvPr id="18" name="矩形 17"/>
          <p:cNvSpPr/>
          <p:nvPr/>
        </p:nvSpPr>
        <p:spPr>
          <a:xfrm>
            <a:off x="325754" y="2805301"/>
            <a:ext cx="873958" cy="316369"/>
          </a:xfrm>
          <a:prstGeom prst="rect">
            <a:avLst/>
          </a:prstGeom>
        </p:spPr>
        <p:txBody>
          <a:bodyPr wrap="none">
            <a:spAutoFit/>
          </a:bodyPr>
          <a:lstStyle/>
          <a:p>
            <a:pPr algn="ctr">
              <a:lnSpc>
                <a:spcPct val="150000"/>
              </a:lnSpc>
            </a:pPr>
            <a:r>
              <a:rPr lang="en-US" altLang="zh-CN" sz="1100" dirty="0">
                <a:solidFill>
                  <a:srgbClr val="990000"/>
                </a:solidFill>
                <a:latin typeface="微软雅黑" pitchFamily="34" charset="-122"/>
                <a:ea typeface="微软雅黑" pitchFamily="34" charset="-122"/>
              </a:rPr>
              <a:t>π-calculus</a:t>
            </a:r>
            <a:endParaRPr lang="zh-CN" altLang="en-US" sz="1100" dirty="0">
              <a:solidFill>
                <a:srgbClr val="990000"/>
              </a:solidFill>
              <a:latin typeface="微软雅黑" pitchFamily="34" charset="-122"/>
              <a:ea typeface="微软雅黑" pitchFamily="34" charset="-122"/>
            </a:endParaRPr>
          </a:p>
        </p:txBody>
      </p:sp>
      <p:sp>
        <p:nvSpPr>
          <p:cNvPr id="19" name="矩形 18"/>
          <p:cNvSpPr/>
          <p:nvPr/>
        </p:nvSpPr>
        <p:spPr bwMode="auto">
          <a:xfrm>
            <a:off x="8630771" y="1758915"/>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攻击者子句集合</a:t>
            </a:r>
            <a:endParaRPr lang="zh-CN" altLang="en-US" sz="1100" dirty="0">
              <a:latin typeface="微软雅黑" pitchFamily="34" charset="-122"/>
              <a:ea typeface="微软雅黑" pitchFamily="34" charset="-122"/>
            </a:endParaRPr>
          </a:p>
        </p:txBody>
      </p:sp>
      <p:sp>
        <p:nvSpPr>
          <p:cNvPr id="20" name="矩形 19"/>
          <p:cNvSpPr/>
          <p:nvPr/>
        </p:nvSpPr>
        <p:spPr bwMode="auto">
          <a:xfrm>
            <a:off x="8630771" y="1089199"/>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协议子句集合</a:t>
            </a:r>
            <a:endParaRPr lang="zh-CN" altLang="en-US" sz="1100" dirty="0">
              <a:latin typeface="微软雅黑" pitchFamily="34" charset="-122"/>
              <a:ea typeface="微软雅黑" pitchFamily="34" charset="-122"/>
            </a:endParaRPr>
          </a:p>
        </p:txBody>
      </p:sp>
      <p:sp>
        <p:nvSpPr>
          <p:cNvPr id="21" name="矩形 20"/>
          <p:cNvSpPr/>
          <p:nvPr/>
        </p:nvSpPr>
        <p:spPr bwMode="auto">
          <a:xfrm>
            <a:off x="532288" y="2482120"/>
            <a:ext cx="1395864"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安全目标</a:t>
            </a:r>
            <a:endParaRPr lang="zh-CN" altLang="en-US" sz="1100" dirty="0">
              <a:latin typeface="微软雅黑" pitchFamily="34" charset="-122"/>
              <a:ea typeface="微软雅黑" pitchFamily="34" charset="-122"/>
            </a:endParaRPr>
          </a:p>
        </p:txBody>
      </p:sp>
      <p:sp>
        <p:nvSpPr>
          <p:cNvPr id="22" name="流程图: 终止 21"/>
          <p:cNvSpPr/>
          <p:nvPr/>
        </p:nvSpPr>
        <p:spPr bwMode="auto">
          <a:xfrm>
            <a:off x="4641507" y="865313"/>
            <a:ext cx="2685412" cy="2256357"/>
          </a:xfrm>
          <a:prstGeom prst="flowChartTerminator">
            <a:avLst/>
          </a:prstGeom>
          <a:solidFill>
            <a:schemeClr val="bg1"/>
          </a:solidFill>
          <a:ln w="12700">
            <a:solidFill>
              <a:schemeClr val="tx1"/>
            </a:solidFill>
          </a:ln>
        </p:spPr>
        <p:txBody>
          <a:bodyPr bIns="360000" rtlCol="0" anchor="ctr">
            <a:scene3d>
              <a:camera prst="orthographicFront"/>
              <a:lightRig rig="threePt" dir="t"/>
            </a:scene3d>
            <a:sp3d>
              <a:contourClr>
                <a:srgbClr val="FFFFFF"/>
              </a:contourClr>
            </a:sp3d>
          </a:bodyPr>
          <a:lstStyle/>
          <a:p>
            <a:pPr algn="ctr"/>
            <a:endParaRPr lang="zh-CN" altLang="en-US" dirty="0">
              <a:solidFill>
                <a:schemeClr val="tx1">
                  <a:lumMod val="50000"/>
                </a:schemeClr>
              </a:solidFill>
            </a:endParaRPr>
          </a:p>
        </p:txBody>
      </p:sp>
      <p:sp>
        <p:nvSpPr>
          <p:cNvPr id="23" name="矩形 22"/>
          <p:cNvSpPr/>
          <p:nvPr/>
        </p:nvSpPr>
        <p:spPr bwMode="auto">
          <a:xfrm>
            <a:off x="5045470" y="1747783"/>
            <a:ext cx="1815708"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预定义攻击子句翻译规则</a:t>
            </a:r>
            <a:endParaRPr lang="zh-CN" altLang="en-US" sz="1100" dirty="0">
              <a:latin typeface="微软雅黑" pitchFamily="34" charset="-122"/>
              <a:ea typeface="微软雅黑" pitchFamily="34" charset="-122"/>
            </a:endParaRPr>
          </a:p>
        </p:txBody>
      </p:sp>
      <p:sp>
        <p:nvSpPr>
          <p:cNvPr id="24" name="矩形 23"/>
          <p:cNvSpPr/>
          <p:nvPr/>
        </p:nvSpPr>
        <p:spPr bwMode="auto">
          <a:xfrm>
            <a:off x="5051792" y="1068286"/>
            <a:ext cx="1809386"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协议子句翻译规则</a:t>
            </a:r>
            <a:endParaRPr lang="zh-CN" altLang="en-US" sz="1100" dirty="0">
              <a:latin typeface="微软雅黑" pitchFamily="34" charset="-122"/>
              <a:ea typeface="微软雅黑" pitchFamily="34" charset="-122"/>
            </a:endParaRPr>
          </a:p>
        </p:txBody>
      </p:sp>
      <p:sp>
        <p:nvSpPr>
          <p:cNvPr id="25" name="矩形 24"/>
          <p:cNvSpPr/>
          <p:nvPr/>
        </p:nvSpPr>
        <p:spPr>
          <a:xfrm>
            <a:off x="4911802" y="2822926"/>
            <a:ext cx="748923" cy="316369"/>
          </a:xfrm>
          <a:prstGeom prst="rect">
            <a:avLst/>
          </a:prstGeom>
        </p:spPr>
        <p:txBody>
          <a:bodyPr wrap="none">
            <a:spAutoFit/>
          </a:bodyPr>
          <a:lstStyle/>
          <a:p>
            <a:pPr algn="ctr">
              <a:lnSpc>
                <a:spcPct val="150000"/>
              </a:lnSpc>
            </a:pPr>
            <a:r>
              <a:rPr lang="zh-CN" altLang="en-US" sz="1100" dirty="0">
                <a:solidFill>
                  <a:srgbClr val="990000"/>
                </a:solidFill>
                <a:latin typeface="微软雅黑" pitchFamily="34" charset="-122"/>
                <a:ea typeface="微软雅黑" pitchFamily="34" charset="-122"/>
              </a:rPr>
              <a:t>翻译规则</a:t>
            </a:r>
            <a:endParaRPr lang="zh-CN" altLang="en-US" sz="1100" dirty="0">
              <a:solidFill>
                <a:srgbClr val="990000"/>
              </a:solidFill>
              <a:latin typeface="微软雅黑" pitchFamily="34" charset="-122"/>
              <a:ea typeface="微软雅黑" pitchFamily="34" charset="-122"/>
            </a:endParaRPr>
          </a:p>
        </p:txBody>
      </p:sp>
      <p:cxnSp>
        <p:nvCxnSpPr>
          <p:cNvPr id="26" name="直接箭头连接符 25"/>
          <p:cNvCxnSpPr>
            <a:stCxn id="6" idx="3"/>
            <a:endCxn id="24" idx="1"/>
          </p:cNvCxnSpPr>
          <p:nvPr/>
        </p:nvCxnSpPr>
        <p:spPr>
          <a:xfrm flipV="1">
            <a:off x="4416135" y="1258517"/>
            <a:ext cx="635657" cy="700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27" name="肘形连接符 110"/>
          <p:cNvCxnSpPr>
            <a:stCxn id="16" idx="3"/>
            <a:endCxn id="23" idx="1"/>
          </p:cNvCxnSpPr>
          <p:nvPr/>
        </p:nvCxnSpPr>
        <p:spPr>
          <a:xfrm>
            <a:off x="1920071" y="1728245"/>
            <a:ext cx="3125399" cy="209769"/>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28" name="肘形连接符 115"/>
          <p:cNvCxnSpPr>
            <a:stCxn id="17" idx="3"/>
            <a:endCxn id="23" idx="1"/>
          </p:cNvCxnSpPr>
          <p:nvPr/>
        </p:nvCxnSpPr>
        <p:spPr>
          <a:xfrm flipV="1">
            <a:off x="1920071" y="1938014"/>
            <a:ext cx="3125399" cy="255297"/>
          </a:xfrm>
          <a:prstGeom prst="bentConnector3">
            <a:avLst>
              <a:gd name="adj1" fmla="val 50000"/>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a:endCxn id="20" idx="1"/>
          </p:cNvCxnSpPr>
          <p:nvPr/>
        </p:nvCxnSpPr>
        <p:spPr>
          <a:xfrm>
            <a:off x="6944079" y="1261842"/>
            <a:ext cx="1686692" cy="1758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p:cNvCxnSpPr>
            <a:stCxn id="23" idx="3"/>
            <a:endCxn id="19" idx="1"/>
          </p:cNvCxnSpPr>
          <p:nvPr/>
        </p:nvCxnSpPr>
        <p:spPr>
          <a:xfrm>
            <a:off x="6861178" y="1938014"/>
            <a:ext cx="1769593" cy="1113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32" name="矩形 31"/>
          <p:cNvSpPr/>
          <p:nvPr/>
        </p:nvSpPr>
        <p:spPr bwMode="auto">
          <a:xfrm>
            <a:off x="8446290" y="4146044"/>
            <a:ext cx="1804932" cy="613830"/>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完整的子句集合</a:t>
            </a:r>
            <a:endParaRPr lang="zh-CN" altLang="en-US" sz="1100" dirty="0">
              <a:latin typeface="微软雅黑" pitchFamily="34" charset="-122"/>
              <a:ea typeface="微软雅黑" pitchFamily="34" charset="-122"/>
            </a:endParaRPr>
          </a:p>
        </p:txBody>
      </p:sp>
      <p:sp>
        <p:nvSpPr>
          <p:cNvPr id="33" name="矩形 32"/>
          <p:cNvSpPr/>
          <p:nvPr/>
        </p:nvSpPr>
        <p:spPr bwMode="auto">
          <a:xfrm>
            <a:off x="5045470" y="2458630"/>
            <a:ext cx="1815708"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安全目标子句翻译规则</a:t>
            </a:r>
            <a:endParaRPr lang="zh-CN" altLang="en-US" sz="1100" dirty="0">
              <a:latin typeface="微软雅黑" pitchFamily="34" charset="-122"/>
              <a:ea typeface="微软雅黑" pitchFamily="34" charset="-122"/>
            </a:endParaRPr>
          </a:p>
        </p:txBody>
      </p:sp>
      <p:cxnSp>
        <p:nvCxnSpPr>
          <p:cNvPr id="34" name="直接箭头连接符 33"/>
          <p:cNvCxnSpPr>
            <a:stCxn id="21" idx="3"/>
            <a:endCxn id="33" idx="1"/>
          </p:cNvCxnSpPr>
          <p:nvPr/>
        </p:nvCxnSpPr>
        <p:spPr>
          <a:xfrm flipV="1">
            <a:off x="1928152" y="2648861"/>
            <a:ext cx="3117318" cy="2349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35" name="直接箭头连接符 34"/>
          <p:cNvCxnSpPr>
            <a:stCxn id="33" idx="2"/>
            <a:endCxn id="36" idx="0"/>
          </p:cNvCxnSpPr>
          <p:nvPr/>
        </p:nvCxnSpPr>
        <p:spPr>
          <a:xfrm flipH="1">
            <a:off x="5932608" y="2839092"/>
            <a:ext cx="20716" cy="137216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36" name="矩形 35"/>
          <p:cNvSpPr/>
          <p:nvPr/>
        </p:nvSpPr>
        <p:spPr bwMode="auto">
          <a:xfrm>
            <a:off x="5384268" y="4211254"/>
            <a:ext cx="1096679" cy="380462"/>
          </a:xfrm>
          <a:prstGeom prst="rect">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目标子句</a:t>
            </a:r>
            <a:endParaRPr lang="zh-CN" altLang="en-US" sz="1100" dirty="0">
              <a:latin typeface="微软雅黑" pitchFamily="34" charset="-122"/>
              <a:ea typeface="微软雅黑" pitchFamily="34" charset="-122"/>
            </a:endParaRPr>
          </a:p>
        </p:txBody>
      </p:sp>
      <p:sp>
        <p:nvSpPr>
          <p:cNvPr id="37" name="菱形 36"/>
          <p:cNvSpPr/>
          <p:nvPr/>
        </p:nvSpPr>
        <p:spPr bwMode="auto">
          <a:xfrm>
            <a:off x="8568823" y="5315226"/>
            <a:ext cx="1543749" cy="705977"/>
          </a:xfrm>
          <a:prstGeom prst="diamond">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dirty="0">
                <a:latin typeface="微软雅黑" pitchFamily="34" charset="-122"/>
                <a:ea typeface="微软雅黑" pitchFamily="34" charset="-122"/>
              </a:rPr>
              <a:t>是否包含？</a:t>
            </a:r>
            <a:endParaRPr lang="zh-CN" altLang="en-US" sz="1100" dirty="0">
              <a:latin typeface="微软雅黑" pitchFamily="34" charset="-122"/>
              <a:ea typeface="微软雅黑" pitchFamily="34" charset="-122"/>
            </a:endParaRPr>
          </a:p>
        </p:txBody>
      </p:sp>
      <p:cxnSp>
        <p:nvCxnSpPr>
          <p:cNvPr id="38" name="肘形连接符 166"/>
          <p:cNvCxnSpPr>
            <a:stCxn id="36" idx="3"/>
          </p:cNvCxnSpPr>
          <p:nvPr/>
        </p:nvCxnSpPr>
        <p:spPr>
          <a:xfrm>
            <a:off x="6480947" y="4401485"/>
            <a:ext cx="2745581" cy="952663"/>
          </a:xfrm>
          <a:prstGeom prst="bentConnector3">
            <a:avLst>
              <a:gd name="adj1" fmla="val 60517"/>
            </a:avLst>
          </a:prstGeom>
          <a:ln w="12700">
            <a:tailEnd type="triangle"/>
          </a:ln>
        </p:spPr>
        <p:style>
          <a:lnRef idx="1">
            <a:schemeClr val="dk1"/>
          </a:lnRef>
          <a:fillRef idx="0">
            <a:schemeClr val="dk1"/>
          </a:fillRef>
          <a:effectRef idx="0">
            <a:schemeClr val="dk1"/>
          </a:effectRef>
          <a:fontRef idx="minor">
            <a:schemeClr val="tx1"/>
          </a:fontRef>
        </p:style>
      </p:cxnSp>
      <p:cxnSp>
        <p:nvCxnSpPr>
          <p:cNvPr id="39" name="直接箭头连接符 38"/>
          <p:cNvCxnSpPr>
            <a:stCxn id="37" idx="3"/>
            <a:endCxn id="41" idx="1"/>
          </p:cNvCxnSpPr>
          <p:nvPr/>
        </p:nvCxnSpPr>
        <p:spPr>
          <a:xfrm flipV="1">
            <a:off x="10112572" y="5664887"/>
            <a:ext cx="326348" cy="3328"/>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1" name="流程图: 终止 40"/>
          <p:cNvSpPr/>
          <p:nvPr/>
        </p:nvSpPr>
        <p:spPr bwMode="auto">
          <a:xfrm>
            <a:off x="10438920" y="5354148"/>
            <a:ext cx="1629922" cy="621478"/>
          </a:xfrm>
          <a:prstGeom prst="flowChartTerminator">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b="1" dirty="0">
                <a:latin typeface="微软雅黑" pitchFamily="34" charset="-122"/>
                <a:ea typeface="微软雅黑" pitchFamily="34" charset="-122"/>
              </a:rPr>
              <a:t>协议安全性不满足</a:t>
            </a:r>
            <a:endParaRPr lang="zh-CN" altLang="en-US" sz="1100" b="1" dirty="0">
              <a:latin typeface="微软雅黑" pitchFamily="34" charset="-122"/>
              <a:ea typeface="微软雅黑" pitchFamily="34" charset="-122"/>
            </a:endParaRPr>
          </a:p>
        </p:txBody>
      </p:sp>
      <p:cxnSp>
        <p:nvCxnSpPr>
          <p:cNvPr id="42" name="直接箭头连接符 41"/>
          <p:cNvCxnSpPr>
            <a:stCxn id="8" idx="6"/>
            <a:endCxn id="43" idx="1"/>
          </p:cNvCxnSpPr>
          <p:nvPr/>
        </p:nvCxnSpPr>
        <p:spPr>
          <a:xfrm flipV="1">
            <a:off x="10251222" y="3327867"/>
            <a:ext cx="332109" cy="12014"/>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3" name="流程图: 终止 42"/>
          <p:cNvSpPr/>
          <p:nvPr/>
        </p:nvSpPr>
        <p:spPr bwMode="auto">
          <a:xfrm>
            <a:off x="10583331" y="3017128"/>
            <a:ext cx="1328510" cy="621478"/>
          </a:xfrm>
          <a:prstGeom prst="flowChartTerminator">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b="1" dirty="0">
                <a:latin typeface="微软雅黑" pitchFamily="34" charset="-122"/>
                <a:ea typeface="微软雅黑" pitchFamily="34" charset="-122"/>
              </a:rPr>
              <a:t>分析无法终止</a:t>
            </a:r>
            <a:endParaRPr lang="zh-CN" altLang="en-US" sz="1100" b="1" dirty="0">
              <a:latin typeface="微软雅黑" pitchFamily="34" charset="-122"/>
              <a:ea typeface="微软雅黑" pitchFamily="34" charset="-122"/>
            </a:endParaRPr>
          </a:p>
        </p:txBody>
      </p:sp>
      <p:cxnSp>
        <p:nvCxnSpPr>
          <p:cNvPr id="44" name="直接箭头连接符 43"/>
          <p:cNvCxnSpPr>
            <a:stCxn id="3" idx="2"/>
            <a:endCxn id="8" idx="0"/>
          </p:cNvCxnSpPr>
          <p:nvPr/>
        </p:nvCxnSpPr>
        <p:spPr>
          <a:xfrm>
            <a:off x="9333713" y="2670579"/>
            <a:ext cx="14605" cy="25908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5" name="直接箭头连接符 44"/>
          <p:cNvCxnSpPr>
            <a:stCxn id="8" idx="4"/>
            <a:endCxn id="32" idx="0"/>
          </p:cNvCxnSpPr>
          <p:nvPr/>
        </p:nvCxnSpPr>
        <p:spPr>
          <a:xfrm>
            <a:off x="9348756" y="3749784"/>
            <a:ext cx="0" cy="396260"/>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46" name="直接箭头连接符 45"/>
          <p:cNvCxnSpPr>
            <a:stCxn id="37" idx="1"/>
            <a:endCxn id="49" idx="6"/>
          </p:cNvCxnSpPr>
          <p:nvPr/>
        </p:nvCxnSpPr>
        <p:spPr>
          <a:xfrm flipH="1" flipV="1">
            <a:off x="8161830" y="5668214"/>
            <a:ext cx="406993" cy="1"/>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7" name="矩形 46"/>
          <p:cNvSpPr/>
          <p:nvPr/>
        </p:nvSpPr>
        <p:spPr>
          <a:xfrm>
            <a:off x="8056191" y="5714934"/>
            <a:ext cx="607860" cy="316369"/>
          </a:xfrm>
          <a:prstGeom prst="rect">
            <a:avLst/>
          </a:prstGeom>
        </p:spPr>
        <p:txBody>
          <a:bodyPr wrap="none">
            <a:spAutoFit/>
          </a:bodyPr>
          <a:lstStyle/>
          <a:p>
            <a:pPr algn="ctr">
              <a:lnSpc>
                <a:spcPct val="150000"/>
              </a:lnSpc>
            </a:pPr>
            <a:r>
              <a:rPr lang="zh-CN" altLang="en-US" sz="1100" dirty="0">
                <a:latin typeface="微软雅黑" pitchFamily="34" charset="-122"/>
                <a:ea typeface="微软雅黑" pitchFamily="34" charset="-122"/>
              </a:rPr>
              <a:t>不包含</a:t>
            </a:r>
            <a:endParaRPr lang="zh-CN" altLang="en-US" sz="1100" dirty="0">
              <a:latin typeface="微软雅黑" pitchFamily="34" charset="-122"/>
              <a:ea typeface="微软雅黑" pitchFamily="34" charset="-122"/>
            </a:endParaRPr>
          </a:p>
        </p:txBody>
      </p:sp>
      <p:cxnSp>
        <p:nvCxnSpPr>
          <p:cNvPr id="48" name="直接箭头连接符 47"/>
          <p:cNvCxnSpPr>
            <a:stCxn id="32" idx="2"/>
            <a:endCxn id="37" idx="0"/>
          </p:cNvCxnSpPr>
          <p:nvPr/>
        </p:nvCxnSpPr>
        <p:spPr>
          <a:xfrm flipH="1">
            <a:off x="9340698" y="4759874"/>
            <a:ext cx="8058" cy="55535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49" name="椭圆 48"/>
          <p:cNvSpPr/>
          <p:nvPr/>
        </p:nvSpPr>
        <p:spPr bwMode="auto">
          <a:xfrm>
            <a:off x="6356898" y="5258310"/>
            <a:ext cx="1804932" cy="819807"/>
          </a:xfrm>
          <a:prstGeom prst="ellipse">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en-US" altLang="zh-CN" sz="1100" dirty="0">
                <a:solidFill>
                  <a:srgbClr val="990000"/>
                </a:solidFill>
                <a:latin typeface="微软雅黑" pitchFamily="34" charset="-122"/>
                <a:ea typeface="微软雅黑" pitchFamily="34" charset="-122"/>
              </a:rPr>
              <a:t>Derivation</a:t>
            </a:r>
            <a:endParaRPr lang="en-US" altLang="zh-CN" sz="1100" dirty="0">
              <a:solidFill>
                <a:srgbClr val="990000"/>
              </a:solidFill>
              <a:latin typeface="微软雅黑" pitchFamily="34" charset="-122"/>
              <a:ea typeface="微软雅黑" pitchFamily="34" charset="-122"/>
            </a:endParaRPr>
          </a:p>
          <a:p>
            <a:pPr algn="ctr">
              <a:lnSpc>
                <a:spcPct val="150000"/>
              </a:lnSpc>
            </a:pPr>
            <a:r>
              <a:rPr lang="en-US" altLang="zh-CN" sz="1100" dirty="0">
                <a:solidFill>
                  <a:srgbClr val="990000"/>
                </a:solidFill>
                <a:latin typeface="微软雅黑" pitchFamily="34" charset="-122"/>
                <a:ea typeface="微软雅黑" pitchFamily="34" charset="-122"/>
              </a:rPr>
              <a:t>Horn</a:t>
            </a:r>
            <a:r>
              <a:rPr lang="zh-CN" altLang="en-US" sz="1100" dirty="0">
                <a:solidFill>
                  <a:srgbClr val="990000"/>
                </a:solidFill>
                <a:latin typeface="微软雅黑" pitchFamily="34" charset="-122"/>
                <a:ea typeface="微软雅黑" pitchFamily="34" charset="-122"/>
              </a:rPr>
              <a:t>子句推导</a:t>
            </a:r>
            <a:endParaRPr lang="zh-CN" altLang="en-US" sz="1100" dirty="0">
              <a:solidFill>
                <a:srgbClr val="990000"/>
              </a:solidFill>
              <a:latin typeface="微软雅黑" pitchFamily="34" charset="-122"/>
              <a:ea typeface="微软雅黑" pitchFamily="34" charset="-122"/>
            </a:endParaRPr>
          </a:p>
        </p:txBody>
      </p:sp>
      <p:sp>
        <p:nvSpPr>
          <p:cNvPr id="50" name="椭圆 49"/>
          <p:cNvSpPr/>
          <p:nvPr/>
        </p:nvSpPr>
        <p:spPr bwMode="auto">
          <a:xfrm>
            <a:off x="2480613" y="5258310"/>
            <a:ext cx="1804932" cy="819807"/>
          </a:xfrm>
          <a:prstGeom prst="ellipse">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en-US" altLang="zh-CN" sz="1100" dirty="0">
                <a:solidFill>
                  <a:srgbClr val="990000"/>
                </a:solidFill>
                <a:latin typeface="微软雅黑" pitchFamily="34" charset="-122"/>
                <a:ea typeface="微软雅黑" pitchFamily="34" charset="-122"/>
              </a:rPr>
              <a:t>Reduction</a:t>
            </a:r>
            <a:endParaRPr lang="en-US" altLang="zh-CN" sz="1100" dirty="0">
              <a:solidFill>
                <a:srgbClr val="990000"/>
              </a:solidFill>
              <a:latin typeface="微软雅黑" pitchFamily="34" charset="-122"/>
              <a:ea typeface="微软雅黑" pitchFamily="34" charset="-122"/>
            </a:endParaRPr>
          </a:p>
          <a:p>
            <a:pPr algn="ctr">
              <a:lnSpc>
                <a:spcPct val="150000"/>
              </a:lnSpc>
            </a:pPr>
            <a:r>
              <a:rPr lang="zh-CN" altLang="en-US" sz="1100" dirty="0">
                <a:solidFill>
                  <a:srgbClr val="990000"/>
                </a:solidFill>
                <a:latin typeface="微软雅黑" pitchFamily="34" charset="-122"/>
                <a:ea typeface="微软雅黑" pitchFamily="34" charset="-122"/>
              </a:rPr>
              <a:t>根据树约简</a:t>
            </a:r>
            <a:endParaRPr lang="zh-CN" altLang="en-US" sz="1100" dirty="0">
              <a:solidFill>
                <a:srgbClr val="990000"/>
              </a:solidFill>
              <a:latin typeface="微软雅黑" pitchFamily="34" charset="-122"/>
              <a:ea typeface="微软雅黑" pitchFamily="34" charset="-122"/>
            </a:endParaRPr>
          </a:p>
        </p:txBody>
      </p:sp>
      <p:sp>
        <p:nvSpPr>
          <p:cNvPr id="51" name="流程图: 终止 50"/>
          <p:cNvSpPr/>
          <p:nvPr/>
        </p:nvSpPr>
        <p:spPr bwMode="auto">
          <a:xfrm>
            <a:off x="495188" y="5359380"/>
            <a:ext cx="1629922" cy="621478"/>
          </a:xfrm>
          <a:prstGeom prst="flowChartTerminator">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b="1" dirty="0">
                <a:latin typeface="微软雅黑" pitchFamily="34" charset="-122"/>
                <a:ea typeface="微软雅黑" pitchFamily="34" charset="-122"/>
              </a:rPr>
              <a:t>重构攻击</a:t>
            </a:r>
            <a:endParaRPr lang="zh-CN" altLang="en-US" sz="1100" b="1" dirty="0">
              <a:latin typeface="微软雅黑" pitchFamily="34" charset="-122"/>
              <a:ea typeface="微软雅黑" pitchFamily="34" charset="-122"/>
            </a:endParaRPr>
          </a:p>
        </p:txBody>
      </p:sp>
      <p:cxnSp>
        <p:nvCxnSpPr>
          <p:cNvPr id="52" name="直接连接符 51"/>
          <p:cNvCxnSpPr/>
          <p:nvPr/>
        </p:nvCxnSpPr>
        <p:spPr>
          <a:xfrm flipV="1">
            <a:off x="211756" y="3733069"/>
            <a:ext cx="4097641" cy="16716"/>
          </a:xfrm>
          <a:prstGeom prst="line">
            <a:avLst/>
          </a:prstGeom>
          <a:ln w="12700">
            <a:prstDash val="dash"/>
          </a:ln>
        </p:spPr>
        <p:style>
          <a:lnRef idx="1">
            <a:schemeClr val="dk1"/>
          </a:lnRef>
          <a:fillRef idx="0">
            <a:schemeClr val="dk1"/>
          </a:fillRef>
          <a:effectRef idx="0">
            <a:schemeClr val="dk1"/>
          </a:effectRef>
          <a:fontRef idx="minor">
            <a:schemeClr val="tx1"/>
          </a:fontRef>
        </p:style>
      </p:cxnSp>
      <p:sp>
        <p:nvSpPr>
          <p:cNvPr id="53" name="矩形 52"/>
          <p:cNvSpPr/>
          <p:nvPr/>
        </p:nvSpPr>
        <p:spPr>
          <a:xfrm>
            <a:off x="184692" y="3768283"/>
            <a:ext cx="748923" cy="346249"/>
          </a:xfrm>
          <a:prstGeom prst="rect">
            <a:avLst/>
          </a:prstGeom>
        </p:spPr>
        <p:txBody>
          <a:bodyPr wrap="none">
            <a:spAutoFit/>
          </a:bodyPr>
          <a:lstStyle/>
          <a:p>
            <a:pPr algn="ctr">
              <a:lnSpc>
                <a:spcPct val="150000"/>
              </a:lnSpc>
            </a:pPr>
            <a:r>
              <a:rPr lang="zh-CN" altLang="en-US" sz="1100" dirty="0">
                <a:latin typeface="微软雅黑" pitchFamily="34" charset="-122"/>
                <a:ea typeface="微软雅黑" pitchFamily="34" charset="-122"/>
              </a:rPr>
              <a:t>形式语义</a:t>
            </a:r>
            <a:endParaRPr lang="zh-CN" altLang="en-US" sz="1100" dirty="0">
              <a:latin typeface="微软雅黑" pitchFamily="34" charset="-122"/>
              <a:ea typeface="微软雅黑" pitchFamily="34" charset="-122"/>
            </a:endParaRPr>
          </a:p>
        </p:txBody>
      </p:sp>
      <p:sp>
        <p:nvSpPr>
          <p:cNvPr id="54" name="流程图: 终止 53"/>
          <p:cNvSpPr/>
          <p:nvPr/>
        </p:nvSpPr>
        <p:spPr bwMode="auto">
          <a:xfrm>
            <a:off x="2574035" y="4138396"/>
            <a:ext cx="1629922" cy="621478"/>
          </a:xfrm>
          <a:prstGeom prst="flowChartTerminator">
            <a:avLst/>
          </a:prstGeom>
          <a:solidFill>
            <a:schemeClr val="bg1"/>
          </a:solidFill>
          <a:ln w="12700">
            <a:solidFill>
              <a:schemeClr val="tx1"/>
            </a:solidFill>
          </a:ln>
        </p:spPr>
        <p:txBody>
          <a:bodyPr bIns="46800" rtlCol="0" anchor="ctr">
            <a:scene3d>
              <a:camera prst="orthographicFront"/>
              <a:lightRig rig="threePt" dir="t"/>
            </a:scene3d>
            <a:sp3d>
              <a:contourClr>
                <a:srgbClr val="FFFFFF"/>
              </a:contourClr>
            </a:sp3d>
          </a:bodyPr>
          <a:lstStyle/>
          <a:p>
            <a:pPr algn="ctr">
              <a:lnSpc>
                <a:spcPct val="150000"/>
              </a:lnSpc>
            </a:pPr>
            <a:r>
              <a:rPr lang="zh-CN" altLang="en-US" sz="1100" b="1" dirty="0">
                <a:latin typeface="微软雅黑" pitchFamily="34" charset="-122"/>
                <a:ea typeface="微软雅黑" pitchFamily="34" charset="-122"/>
              </a:rPr>
              <a:t>无结果</a:t>
            </a:r>
            <a:endParaRPr lang="zh-CN" altLang="en-US" sz="1100" b="1" dirty="0">
              <a:latin typeface="微软雅黑" pitchFamily="34" charset="-122"/>
              <a:ea typeface="微软雅黑" pitchFamily="34" charset="-122"/>
            </a:endParaRPr>
          </a:p>
        </p:txBody>
      </p:sp>
      <p:cxnSp>
        <p:nvCxnSpPr>
          <p:cNvPr id="55" name="直接箭头连接符 54"/>
          <p:cNvCxnSpPr>
            <a:stCxn id="49" idx="2"/>
            <a:endCxn id="7" idx="3"/>
          </p:cNvCxnSpPr>
          <p:nvPr/>
        </p:nvCxnSpPr>
        <p:spPr>
          <a:xfrm flipH="1">
            <a:off x="6035621" y="5668214"/>
            <a:ext cx="321277" cy="156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56" name="直接箭头连接符 55"/>
          <p:cNvCxnSpPr>
            <a:stCxn id="7" idx="1"/>
            <a:endCxn id="50" idx="6"/>
          </p:cNvCxnSpPr>
          <p:nvPr/>
        </p:nvCxnSpPr>
        <p:spPr>
          <a:xfrm flipH="1" flipV="1">
            <a:off x="4285545" y="5668214"/>
            <a:ext cx="419477" cy="1562"/>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57" name="直接箭头连接符 56"/>
          <p:cNvCxnSpPr>
            <a:stCxn id="50" idx="2"/>
            <a:endCxn id="51" idx="3"/>
          </p:cNvCxnSpPr>
          <p:nvPr/>
        </p:nvCxnSpPr>
        <p:spPr>
          <a:xfrm flipH="1">
            <a:off x="2125110" y="5668214"/>
            <a:ext cx="355503" cy="1905"/>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cxnSp>
        <p:nvCxnSpPr>
          <p:cNvPr id="58" name="直接箭头连接符 57"/>
          <p:cNvCxnSpPr>
            <a:stCxn id="50" idx="0"/>
            <a:endCxn id="54" idx="2"/>
          </p:cNvCxnSpPr>
          <p:nvPr/>
        </p:nvCxnSpPr>
        <p:spPr>
          <a:xfrm flipV="1">
            <a:off x="3383079" y="4759874"/>
            <a:ext cx="5917" cy="498436"/>
          </a:xfrm>
          <a:prstGeom prst="straightConnector1">
            <a:avLst/>
          </a:prstGeom>
          <a:ln w="12700">
            <a:tailEnd type="triangle"/>
          </a:ln>
        </p:spPr>
        <p:style>
          <a:lnRef idx="2">
            <a:schemeClr val="dk1"/>
          </a:lnRef>
          <a:fillRef idx="0">
            <a:schemeClr val="dk1"/>
          </a:fillRef>
          <a:effectRef idx="1">
            <a:schemeClr val="dk1"/>
          </a:effectRef>
          <a:fontRef idx="minor">
            <a:schemeClr val="tx1"/>
          </a:fontRef>
        </p:style>
      </p:cxnSp>
      <p:sp>
        <p:nvSpPr>
          <p:cNvPr id="59" name="矩形 58"/>
          <p:cNvSpPr/>
          <p:nvPr>
            <p:custDataLst>
              <p:tags r:id="rId1"/>
            </p:custDataLst>
          </p:nvPr>
        </p:nvSpPr>
        <p:spPr>
          <a:xfrm>
            <a:off x="9970481" y="5229159"/>
            <a:ext cx="462280" cy="344805"/>
          </a:xfrm>
          <a:prstGeom prst="rect">
            <a:avLst/>
          </a:prstGeom>
        </p:spPr>
        <p:txBody>
          <a:bodyPr wrap="none">
            <a:spAutoFit/>
          </a:bodyPr>
          <a:p>
            <a:pPr algn="ctr">
              <a:lnSpc>
                <a:spcPct val="150000"/>
              </a:lnSpc>
            </a:pPr>
            <a:r>
              <a:rPr lang="zh-CN" altLang="en-US" sz="1100" dirty="0">
                <a:latin typeface="微软雅黑" pitchFamily="34" charset="-122"/>
                <a:ea typeface="微软雅黑" pitchFamily="34" charset="-122"/>
              </a:rPr>
              <a:t>包含</a:t>
            </a:r>
            <a:endParaRPr lang="zh-CN" altLang="en-US" sz="1100" dirty="0">
              <a:latin typeface="微软雅黑" pitchFamily="34" charset="-122"/>
              <a:ea typeface="微软雅黑" pitchFamily="34" charset="-122"/>
            </a:endParaRPr>
          </a:p>
        </p:txBody>
      </p:sp>
      <p:sp>
        <p:nvSpPr>
          <p:cNvPr id="60" name="矩形 59"/>
          <p:cNvSpPr/>
          <p:nvPr>
            <p:custDataLst>
              <p:tags r:id="rId2"/>
            </p:custDataLst>
          </p:nvPr>
        </p:nvSpPr>
        <p:spPr>
          <a:xfrm>
            <a:off x="8165811" y="2327209"/>
            <a:ext cx="1021080" cy="344805"/>
          </a:xfrm>
          <a:prstGeom prst="rect">
            <a:avLst/>
          </a:prstGeom>
        </p:spPr>
        <p:txBody>
          <a:bodyPr wrap="none">
            <a:spAutoFit/>
          </a:bodyPr>
          <a:p>
            <a:pPr algn="ctr">
              <a:lnSpc>
                <a:spcPct val="150000"/>
              </a:lnSpc>
            </a:pPr>
            <a:r>
              <a:rPr lang="zh-CN" altLang="en-US" sz="1100" dirty="0">
                <a:latin typeface="微软雅黑" pitchFamily="34" charset="-122"/>
                <a:ea typeface="微软雅黑" pitchFamily="34" charset="-122"/>
                <a:sym typeface="+mn-ea"/>
              </a:rPr>
              <a:t>初始子句集合</a:t>
            </a:r>
            <a:endParaRPr lang="zh-CN" altLang="en-US" sz="1100" dirty="0">
              <a:latin typeface="微软雅黑" pitchFamily="34" charset="-122"/>
              <a:ea typeface="微软雅黑"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计算机领域的形式化方法</a:t>
            </a:r>
            <a:endParaRPr lang="zh-CN" altLang="en-US"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8024"/>
          <a:stretch>
            <a:fillRect/>
          </a:stretch>
        </p:blipFill>
        <p:spPr>
          <a:xfrm>
            <a:off x="942493" y="1622543"/>
            <a:ext cx="4708086" cy="3204366"/>
          </a:xfrm>
          <a:prstGeom prst="rect">
            <a:avLst/>
          </a:prstGeom>
          <a:effectLst>
            <a:softEdge rad="50800"/>
          </a:effectLst>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8" r="17599"/>
          <a:stretch>
            <a:fillRect/>
          </a:stretch>
        </p:blipFill>
        <p:spPr>
          <a:xfrm>
            <a:off x="6456000" y="1629000"/>
            <a:ext cx="4708087" cy="3204366"/>
          </a:xfrm>
          <a:prstGeom prst="rect">
            <a:avLst/>
          </a:prstGeom>
          <a:effectLst>
            <a:softEdge rad="50800"/>
          </a:effectLst>
        </p:spPr>
      </p:pic>
      <p:sp>
        <p:nvSpPr>
          <p:cNvPr id="8" name="文本框 7"/>
          <p:cNvSpPr txBox="1"/>
          <p:nvPr/>
        </p:nvSpPr>
        <p:spPr>
          <a:xfrm>
            <a:off x="2178281" y="5166183"/>
            <a:ext cx="2236511" cy="400110"/>
          </a:xfrm>
          <a:prstGeom prst="rect">
            <a:avLst/>
          </a:prstGeom>
          <a:noFill/>
        </p:spPr>
        <p:txBody>
          <a:bodyPr wrap="none" rtlCol="0">
            <a:spAutoFit/>
          </a:bodyPr>
          <a:lstStyle/>
          <a:p>
            <a:pPr algn="ctr" fontAlgn="ctr"/>
            <a:r>
              <a:rPr lang="zh-CN" altLang="en-US" sz="2000" dirty="0">
                <a:solidFill>
                  <a:srgbClr val="666666"/>
                </a:solidFill>
                <a:latin typeface="微软雅黑" pitchFamily="34" charset="-122"/>
                <a:ea typeface="微软雅黑" pitchFamily="34" charset="-122"/>
              </a:rPr>
              <a:t>硬件的形式化验证</a:t>
            </a:r>
            <a:endParaRPr lang="en-US" altLang="zh-CN" sz="2000" dirty="0">
              <a:solidFill>
                <a:srgbClr val="666666"/>
              </a:solidFill>
              <a:latin typeface="微软雅黑" pitchFamily="34" charset="-122"/>
              <a:ea typeface="微软雅黑" pitchFamily="34" charset="-122"/>
            </a:endParaRPr>
          </a:p>
        </p:txBody>
      </p:sp>
      <p:sp>
        <p:nvSpPr>
          <p:cNvPr id="9" name="文本框 8"/>
          <p:cNvSpPr txBox="1"/>
          <p:nvPr/>
        </p:nvSpPr>
        <p:spPr>
          <a:xfrm>
            <a:off x="7691787" y="5162869"/>
            <a:ext cx="2236511" cy="400110"/>
          </a:xfrm>
          <a:prstGeom prst="rect">
            <a:avLst/>
          </a:prstGeom>
          <a:noFill/>
        </p:spPr>
        <p:txBody>
          <a:bodyPr wrap="none" rtlCol="0">
            <a:spAutoFit/>
          </a:bodyPr>
          <a:lstStyle/>
          <a:p>
            <a:pPr algn="ctr" fontAlgn="ctr"/>
            <a:r>
              <a:rPr lang="zh-CN" altLang="en-US" sz="2000" dirty="0">
                <a:solidFill>
                  <a:srgbClr val="666666"/>
                </a:solidFill>
                <a:latin typeface="微软雅黑" pitchFamily="34" charset="-122"/>
                <a:ea typeface="微软雅黑" pitchFamily="34" charset="-122"/>
              </a:rPr>
              <a:t>软件的形式化验证</a:t>
            </a:r>
            <a:endParaRPr lang="en-US" altLang="zh-CN" sz="2000" dirty="0">
              <a:solidFill>
                <a:srgbClr val="66666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预定义的子句规则</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6394" y="1666487"/>
            <a:ext cx="3465221" cy="502670"/>
          </a:xfrm>
          <a:prstGeom prst="rect">
            <a:avLst/>
          </a:prstGeom>
        </p:spPr>
      </p:pic>
      <p:pic>
        <p:nvPicPr>
          <p:cNvPr id="4" name="图片 3" descr="屏幕剪辑"/>
          <p:cNvPicPr>
            <a:picLocks noChangeAspect="1"/>
          </p:cNvPicPr>
          <p:nvPr/>
        </p:nvPicPr>
        <p:blipFill rotWithShape="1">
          <a:blip r:embed="rId2">
            <a:extLst>
              <a:ext uri="{28A0092B-C50C-407E-A947-70E740481C1C}">
                <a14:useLocalDpi xmlns:a14="http://schemas.microsoft.com/office/drawing/2010/main" val="0"/>
              </a:ext>
            </a:extLst>
          </a:blip>
          <a:srcRect l="2309"/>
          <a:stretch>
            <a:fillRect/>
          </a:stretch>
        </p:blipFill>
        <p:spPr>
          <a:xfrm>
            <a:off x="966394" y="2220547"/>
            <a:ext cx="4659895" cy="85561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1473" y="3127548"/>
            <a:ext cx="6149704" cy="52406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1884" y="3930363"/>
            <a:ext cx="6260664" cy="1528193"/>
          </a:xfrm>
          <a:prstGeom prst="rect">
            <a:avLst/>
          </a:prstGeom>
          <a:ln>
            <a:noFill/>
          </a:ln>
          <a:effectLst>
            <a:outerShdw blurRad="190500" algn="tl" rotWithShape="0">
              <a:srgbClr val="000000">
                <a:alpha val="70000"/>
              </a:srgbClr>
            </a:outerShdw>
          </a:effectLst>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8933" y="5641427"/>
            <a:ext cx="2676899" cy="885949"/>
          </a:xfrm>
          <a:prstGeom prst="rect">
            <a:avLst/>
          </a:prstGeom>
        </p:spPr>
      </p:pic>
      <p:sp>
        <p:nvSpPr>
          <p:cNvPr id="8" name="文本框 7"/>
          <p:cNvSpPr txBox="1"/>
          <p:nvPr/>
        </p:nvSpPr>
        <p:spPr>
          <a:xfrm>
            <a:off x="852153" y="1026468"/>
            <a:ext cx="6684359" cy="400110"/>
          </a:xfrm>
          <a:prstGeom prst="rect">
            <a:avLst/>
          </a:prstGeom>
          <a:noFill/>
        </p:spPr>
        <p:txBody>
          <a:bodyPr wrap="square" rtlCol="0">
            <a:spAutoFit/>
          </a:bodyPr>
          <a:lstStyle/>
          <a:p>
            <a:r>
              <a:rPr lang="en-US" altLang="zh-CN" sz="2000" b="1" dirty="0">
                <a:solidFill>
                  <a:srgbClr val="005BBB"/>
                </a:solidFill>
                <a:latin typeface="Myriad Pro" pitchFamily="34" charset="0"/>
                <a:ea typeface="微软雅黑" pitchFamily="34" charset="-122"/>
                <a:cs typeface="Times New Roman" panose="02020503050405090304" pitchFamily="18" charset="0"/>
              </a:rPr>
              <a:t>1. </a:t>
            </a:r>
            <a:r>
              <a:rPr lang="zh-CN" altLang="en-US" sz="2000" b="1" dirty="0">
                <a:solidFill>
                  <a:srgbClr val="005BBB"/>
                </a:solidFill>
                <a:latin typeface="Myriad Pro" pitchFamily="34" charset="0"/>
                <a:ea typeface="微软雅黑" pitchFamily="34" charset="-122"/>
                <a:cs typeface="Times New Roman" panose="02020503050405090304" pitchFamily="18" charset="0"/>
              </a:rPr>
              <a:t>攻击者子句翻译规则</a:t>
            </a:r>
            <a:endParaRPr lang="zh-CN" altLang="en-US" sz="2000" b="1" dirty="0">
              <a:solidFill>
                <a:srgbClr val="005BBB"/>
              </a:solidFill>
              <a:latin typeface="Myriad Pro" pitchFamily="34" charset="0"/>
              <a:ea typeface="微软雅黑" pitchFamily="34" charset="-122"/>
              <a:cs typeface="Times New Roman" panose="02020503050405090304" pitchFamily="18" charset="0"/>
            </a:endParaRPr>
          </a:p>
        </p:txBody>
      </p:sp>
      <p:sp>
        <p:nvSpPr>
          <p:cNvPr id="9" name="文本框 8"/>
          <p:cNvSpPr txBox="1"/>
          <p:nvPr/>
        </p:nvSpPr>
        <p:spPr>
          <a:xfrm>
            <a:off x="5230310" y="1769046"/>
            <a:ext cx="3342180" cy="400110"/>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攻击者知道任何公共数据</a:t>
            </a:r>
            <a:endParaRPr lang="zh-CN" altLang="en-US" sz="2000" dirty="0">
              <a:solidFill>
                <a:srgbClr val="990000"/>
              </a:solidFill>
              <a:latin typeface="微软雅黑" pitchFamily="34" charset="-122"/>
              <a:ea typeface="微软雅黑" pitchFamily="34" charset="-122"/>
            </a:endParaRPr>
          </a:p>
        </p:txBody>
      </p:sp>
      <p:sp>
        <p:nvSpPr>
          <p:cNvPr id="10" name="文本框 9"/>
          <p:cNvSpPr txBox="1"/>
          <p:nvPr/>
        </p:nvSpPr>
        <p:spPr>
          <a:xfrm>
            <a:off x="5326562" y="2248242"/>
            <a:ext cx="4212074" cy="400110"/>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攻击者知道任何公共信道上的数据</a:t>
            </a:r>
            <a:endParaRPr lang="zh-CN" altLang="en-US" sz="2000" dirty="0">
              <a:solidFill>
                <a:srgbClr val="990000"/>
              </a:solidFill>
              <a:latin typeface="微软雅黑" pitchFamily="34" charset="-122"/>
              <a:ea typeface="微软雅黑" pitchFamily="34" charset="-122"/>
            </a:endParaRPr>
          </a:p>
        </p:txBody>
      </p:sp>
      <p:sp>
        <p:nvSpPr>
          <p:cNvPr id="11" name="文本框 10"/>
          <p:cNvSpPr txBox="1"/>
          <p:nvPr/>
        </p:nvSpPr>
        <p:spPr>
          <a:xfrm>
            <a:off x="5326562" y="2676047"/>
            <a:ext cx="4212074" cy="400110"/>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攻击者可以给公共信道上发送数据</a:t>
            </a:r>
            <a:endParaRPr lang="zh-CN" altLang="en-US" sz="2000" dirty="0">
              <a:solidFill>
                <a:srgbClr val="990000"/>
              </a:solidFill>
              <a:latin typeface="微软雅黑" pitchFamily="34" charset="-122"/>
              <a:ea typeface="微软雅黑" pitchFamily="34" charset="-122"/>
            </a:endParaRPr>
          </a:p>
        </p:txBody>
      </p:sp>
      <p:sp>
        <p:nvSpPr>
          <p:cNvPr id="12" name="文本框 11"/>
          <p:cNvSpPr txBox="1"/>
          <p:nvPr/>
        </p:nvSpPr>
        <p:spPr>
          <a:xfrm>
            <a:off x="7146722" y="3216264"/>
            <a:ext cx="4212074" cy="400110"/>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攻击者可以在知道参数后使用函数</a:t>
            </a:r>
            <a:endParaRPr lang="zh-CN" altLang="en-US" sz="2000" dirty="0">
              <a:solidFill>
                <a:srgbClr val="990000"/>
              </a:solidFill>
              <a:latin typeface="微软雅黑" pitchFamily="34" charset="-122"/>
              <a:ea typeface="微软雅黑" pitchFamily="34"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预定义的子句规则</a:t>
            </a:r>
            <a:endParaRPr lang="zh-CN" altLang="en-US" dirty="0"/>
          </a:p>
        </p:txBody>
      </p:sp>
      <p:sp>
        <p:nvSpPr>
          <p:cNvPr id="3" name="文本框 2"/>
          <p:cNvSpPr txBox="1"/>
          <p:nvPr/>
        </p:nvSpPr>
        <p:spPr>
          <a:xfrm>
            <a:off x="741000" y="1137926"/>
            <a:ext cx="6684359" cy="400110"/>
          </a:xfrm>
          <a:prstGeom prst="rect">
            <a:avLst/>
          </a:prstGeom>
          <a:noFill/>
        </p:spPr>
        <p:txBody>
          <a:bodyPr wrap="square" rtlCol="0">
            <a:spAutoFit/>
          </a:bodyPr>
          <a:lstStyle/>
          <a:p>
            <a:r>
              <a:rPr lang="en-US" altLang="zh-CN" sz="2000" b="1" dirty="0">
                <a:solidFill>
                  <a:srgbClr val="005BBB"/>
                </a:solidFill>
                <a:latin typeface="Myriad Pro" pitchFamily="34" charset="0"/>
                <a:ea typeface="微软雅黑" pitchFamily="34" charset="-122"/>
                <a:cs typeface="Times New Roman" panose="02020503050405090304" pitchFamily="18" charset="0"/>
              </a:rPr>
              <a:t>2. </a:t>
            </a:r>
            <a:r>
              <a:rPr lang="zh-CN" altLang="en-US" sz="2000" b="1" dirty="0">
                <a:solidFill>
                  <a:srgbClr val="005BBB"/>
                </a:solidFill>
                <a:latin typeface="Myriad Pro" pitchFamily="34" charset="0"/>
                <a:ea typeface="微软雅黑" pitchFamily="34" charset="-122"/>
                <a:cs typeface="Times New Roman" panose="02020503050405090304" pitchFamily="18" charset="0"/>
              </a:rPr>
              <a:t>协议子句翻译规则</a:t>
            </a:r>
            <a:endParaRPr lang="zh-CN" altLang="en-US" sz="2000" b="1" dirty="0">
              <a:solidFill>
                <a:srgbClr val="005BBB"/>
              </a:solidFill>
              <a:latin typeface="Myriad Pro" pitchFamily="34" charset="0"/>
              <a:ea typeface="微软雅黑" pitchFamily="34" charset="-122"/>
              <a:cs typeface="Times New Roman" panose="02020503050405090304" pitchFamily="18" charset="0"/>
            </a:endParaRPr>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39629" y="5073229"/>
            <a:ext cx="6743821" cy="522173"/>
          </a:xfrm>
          <a:prstGeom prst="rect">
            <a:avLst/>
          </a:prstGeom>
        </p:spPr>
      </p:pic>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3949" y="1569437"/>
            <a:ext cx="2934249" cy="1114739"/>
          </a:xfrm>
          <a:prstGeom prst="rect">
            <a:avLst/>
          </a:prstGeom>
        </p:spPr>
      </p:pic>
      <p:cxnSp>
        <p:nvCxnSpPr>
          <p:cNvPr id="6" name="肘形连接符 5"/>
          <p:cNvCxnSpPr/>
          <p:nvPr/>
        </p:nvCxnSpPr>
        <p:spPr>
          <a:xfrm rot="10800000" flipV="1">
            <a:off x="2820202" y="2531444"/>
            <a:ext cx="2058732" cy="471638"/>
          </a:xfrm>
          <a:prstGeom prst="bentConnector3">
            <a:avLst>
              <a:gd name="adj1" fmla="val 441"/>
            </a:avLst>
          </a:prstGeom>
          <a:ln>
            <a:tailEnd type="triangle"/>
          </a:ln>
        </p:spPr>
        <p:style>
          <a:lnRef idx="1">
            <a:schemeClr val="dk1"/>
          </a:lnRef>
          <a:fillRef idx="0">
            <a:schemeClr val="dk1"/>
          </a:fillRef>
          <a:effectRef idx="0">
            <a:schemeClr val="dk1"/>
          </a:effectRef>
          <a:fontRef idx="minor">
            <a:schemeClr val="tx1"/>
          </a:fontRef>
        </p:style>
      </p:cxnSp>
      <p:sp>
        <p:nvSpPr>
          <p:cNvPr id="7" name="文本框 6"/>
          <p:cNvSpPr txBox="1"/>
          <p:nvPr/>
        </p:nvSpPr>
        <p:spPr>
          <a:xfrm>
            <a:off x="501433" y="2767263"/>
            <a:ext cx="2382795" cy="400110"/>
          </a:xfrm>
          <a:prstGeom prst="rect">
            <a:avLst/>
          </a:prstGeom>
          <a:noFill/>
        </p:spPr>
        <p:txBody>
          <a:bodyPr wrap="square" rtlCol="0">
            <a:spAutoFit/>
          </a:bodyPr>
          <a:lstStyle/>
          <a:p>
            <a:r>
              <a:rPr lang="en-US" altLang="zh-CN" sz="2000" dirty="0">
                <a:solidFill>
                  <a:srgbClr val="990000"/>
                </a:solidFill>
                <a:latin typeface="微软雅黑" pitchFamily="34" charset="-122"/>
                <a:ea typeface="微软雅黑" pitchFamily="34" charset="-122"/>
              </a:rPr>
              <a:t>π</a:t>
            </a:r>
            <a:r>
              <a:rPr lang="zh-CN" altLang="en-US" sz="2000" dirty="0">
                <a:solidFill>
                  <a:srgbClr val="990000"/>
                </a:solidFill>
                <a:latin typeface="微软雅黑" pitchFamily="34" charset="-122"/>
                <a:ea typeface="微软雅黑" pitchFamily="34" charset="-122"/>
              </a:rPr>
              <a:t>演算的进程描述</a:t>
            </a:r>
            <a:endParaRPr lang="zh-CN" altLang="en-US" sz="2000" dirty="0">
              <a:solidFill>
                <a:srgbClr val="990000"/>
              </a:solidFill>
              <a:latin typeface="微软雅黑" pitchFamily="34" charset="-122"/>
              <a:ea typeface="微软雅黑" pitchFamily="34" charset="-122"/>
            </a:endParaRPr>
          </a:p>
        </p:txBody>
      </p:sp>
      <p:cxnSp>
        <p:nvCxnSpPr>
          <p:cNvPr id="8" name="肘形连接符 23"/>
          <p:cNvCxnSpPr/>
          <p:nvPr/>
        </p:nvCxnSpPr>
        <p:spPr>
          <a:xfrm rot="10800000" flipV="1">
            <a:off x="3291840" y="2562324"/>
            <a:ext cx="2511118" cy="1115555"/>
          </a:xfrm>
          <a:prstGeom prst="bentConnector3">
            <a:avLst>
              <a:gd name="adj1" fmla="val -213"/>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p:cNvSpPr txBox="1"/>
          <p:nvPr/>
        </p:nvSpPr>
        <p:spPr>
          <a:xfrm>
            <a:off x="1279085" y="3412692"/>
            <a:ext cx="2012755" cy="707886"/>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变量代替的方法</a:t>
            </a:r>
            <a:endParaRPr lang="en-US" altLang="zh-CN" sz="2000" dirty="0">
              <a:solidFill>
                <a:srgbClr val="990000"/>
              </a:solidFill>
              <a:latin typeface="微软雅黑" pitchFamily="34" charset="-122"/>
              <a:ea typeface="微软雅黑" pitchFamily="34" charset="-122"/>
            </a:endParaRPr>
          </a:p>
          <a:p>
            <a:r>
              <a:rPr lang="zh-CN" altLang="en-US" sz="2000" dirty="0">
                <a:solidFill>
                  <a:srgbClr val="990000"/>
                </a:solidFill>
                <a:latin typeface="微软雅黑" pitchFamily="34" charset="-122"/>
                <a:ea typeface="微软雅黑" pitchFamily="34" charset="-122"/>
              </a:rPr>
              <a:t>如</a:t>
            </a:r>
            <a:r>
              <a:rPr lang="en-US" altLang="zh-CN" sz="2000" dirty="0">
                <a:solidFill>
                  <a:srgbClr val="990000"/>
                </a:solidFill>
                <a:latin typeface="微软雅黑" pitchFamily="34" charset="-122"/>
                <a:ea typeface="微软雅黑" pitchFamily="34" charset="-122"/>
              </a:rPr>
              <a:t>a-&gt;a[</a:t>
            </a:r>
            <a:r>
              <a:rPr lang="en-US" altLang="zh-CN" sz="2000" dirty="0" err="1">
                <a:solidFill>
                  <a:srgbClr val="990000"/>
                </a:solidFill>
                <a:latin typeface="微软雅黑" pitchFamily="34" charset="-122"/>
                <a:ea typeface="微软雅黑" pitchFamily="34" charset="-122"/>
              </a:rPr>
              <a:t>i</a:t>
            </a:r>
            <a:r>
              <a:rPr lang="en-US" altLang="zh-CN" sz="2000" dirty="0">
                <a:solidFill>
                  <a:srgbClr val="990000"/>
                </a:solidFill>
                <a:latin typeface="微软雅黑" pitchFamily="34" charset="-122"/>
                <a:ea typeface="微软雅黑" pitchFamily="34" charset="-122"/>
              </a:rPr>
              <a:t>]</a:t>
            </a:r>
            <a:endParaRPr lang="zh-CN" altLang="en-US" sz="2000" dirty="0">
              <a:solidFill>
                <a:srgbClr val="990000"/>
              </a:solidFill>
              <a:latin typeface="微软雅黑" pitchFamily="34" charset="-122"/>
              <a:ea typeface="微软雅黑" pitchFamily="34" charset="-122"/>
            </a:endParaRPr>
          </a:p>
        </p:txBody>
      </p:sp>
      <p:cxnSp>
        <p:nvCxnSpPr>
          <p:cNvPr id="10" name="肘形连接符 25"/>
          <p:cNvCxnSpPr/>
          <p:nvPr/>
        </p:nvCxnSpPr>
        <p:spPr>
          <a:xfrm>
            <a:off x="6217382" y="2494668"/>
            <a:ext cx="2156597" cy="1501302"/>
          </a:xfrm>
          <a:prstGeom prst="bentConnector3">
            <a:avLst>
              <a:gd name="adj1" fmla="val 13"/>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p:cNvSpPr txBox="1"/>
          <p:nvPr/>
        </p:nvSpPr>
        <p:spPr>
          <a:xfrm>
            <a:off x="8502702" y="3795915"/>
            <a:ext cx="2012755" cy="707886"/>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当前的会话标识和输入的变量</a:t>
            </a:r>
            <a:endParaRPr lang="zh-CN" altLang="en-US" sz="2000" dirty="0">
              <a:solidFill>
                <a:srgbClr val="990000"/>
              </a:solidFill>
              <a:latin typeface="微软雅黑" pitchFamily="34" charset="-122"/>
              <a:ea typeface="微软雅黑" pitchFamily="34" charset="-122"/>
            </a:endParaRPr>
          </a:p>
        </p:txBody>
      </p:sp>
      <p:sp>
        <p:nvSpPr>
          <p:cNvPr id="12" name="文本框 11"/>
          <p:cNvSpPr txBox="1"/>
          <p:nvPr/>
        </p:nvSpPr>
        <p:spPr>
          <a:xfrm>
            <a:off x="9232282" y="2920047"/>
            <a:ext cx="2566350" cy="400110"/>
          </a:xfrm>
          <a:prstGeom prst="rect">
            <a:avLst/>
          </a:prstGeom>
          <a:noFill/>
        </p:spPr>
        <p:txBody>
          <a:bodyPr wrap="square" rtlCol="0">
            <a:spAutoFit/>
          </a:bodyPr>
          <a:lstStyle/>
          <a:p>
            <a:r>
              <a:rPr lang="zh-CN" altLang="en-US" sz="2000" dirty="0">
                <a:solidFill>
                  <a:srgbClr val="990000"/>
                </a:solidFill>
                <a:latin typeface="微软雅黑" pitchFamily="34" charset="-122"/>
                <a:ea typeface="微软雅黑" pitchFamily="34" charset="-122"/>
              </a:rPr>
              <a:t>当前的假设</a:t>
            </a:r>
            <a:r>
              <a:rPr lang="en-US" altLang="zh-CN" sz="2000" dirty="0">
                <a:solidFill>
                  <a:srgbClr val="990000"/>
                </a:solidFill>
                <a:latin typeface="微软雅黑" pitchFamily="34" charset="-122"/>
                <a:ea typeface="微软雅黑" pitchFamily="34" charset="-122"/>
              </a:rPr>
              <a:t>H</a:t>
            </a:r>
            <a:endParaRPr lang="zh-CN" altLang="en-US" sz="2000" dirty="0">
              <a:solidFill>
                <a:srgbClr val="990000"/>
              </a:solidFill>
              <a:latin typeface="微软雅黑" pitchFamily="34" charset="-122"/>
              <a:ea typeface="微软雅黑" pitchFamily="34" charset="-122"/>
            </a:endParaRPr>
          </a:p>
        </p:txBody>
      </p:sp>
      <p:cxnSp>
        <p:nvCxnSpPr>
          <p:cNvPr id="13" name="肘形连接符 33"/>
          <p:cNvCxnSpPr/>
          <p:nvPr/>
        </p:nvCxnSpPr>
        <p:spPr>
          <a:xfrm>
            <a:off x="6689671" y="2439818"/>
            <a:ext cx="2461960" cy="680284"/>
          </a:xfrm>
          <a:prstGeom prst="bentConnector3">
            <a:avLst>
              <a:gd name="adj1" fmla="val -43"/>
            </a:avLst>
          </a:prstGeom>
          <a:ln>
            <a:tailEnd type="triangle"/>
          </a:ln>
        </p:spPr>
        <p:style>
          <a:lnRef idx="1">
            <a:schemeClr val="dk1"/>
          </a:lnRef>
          <a:fillRef idx="0">
            <a:schemeClr val="dk1"/>
          </a:fillRef>
          <a:effectRef idx="0">
            <a:schemeClr val="dk1"/>
          </a:effectRef>
          <a:fontRef idx="minor">
            <a:schemeClr val="tx1"/>
          </a:fontRef>
        </p:style>
      </p:cxnSp>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085" y="5648494"/>
            <a:ext cx="6516505" cy="661994"/>
          </a:xfrm>
          <a:prstGeom prst="rect">
            <a:avLst/>
          </a:prstGeom>
        </p:spPr>
      </p:pic>
      <p:pic>
        <p:nvPicPr>
          <p:cNvPr id="15" name="图片 1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9085" y="4634512"/>
            <a:ext cx="4877438" cy="44123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预定义的子句规则</a:t>
            </a:r>
            <a:endParaRPr lang="zh-CN" altLang="en-US" dirty="0"/>
          </a:p>
        </p:txBody>
      </p:sp>
      <p:sp>
        <p:nvSpPr>
          <p:cNvPr id="3" name="文本框 2"/>
          <p:cNvSpPr txBox="1"/>
          <p:nvPr/>
        </p:nvSpPr>
        <p:spPr>
          <a:xfrm>
            <a:off x="741000" y="1137926"/>
            <a:ext cx="6684359" cy="400110"/>
          </a:xfrm>
          <a:prstGeom prst="rect">
            <a:avLst/>
          </a:prstGeom>
          <a:noFill/>
        </p:spPr>
        <p:txBody>
          <a:bodyPr wrap="square" rtlCol="0">
            <a:spAutoFit/>
          </a:bodyPr>
          <a:lstStyle/>
          <a:p>
            <a:r>
              <a:rPr lang="en-US" altLang="zh-CN" sz="2000" b="1" dirty="0">
                <a:solidFill>
                  <a:srgbClr val="005BBB"/>
                </a:solidFill>
                <a:latin typeface="Myriad Pro" pitchFamily="34" charset="0"/>
                <a:ea typeface="微软雅黑" pitchFamily="34" charset="-122"/>
                <a:cs typeface="Times New Roman" panose="02020503050405090304" pitchFamily="18" charset="0"/>
              </a:rPr>
              <a:t>3. </a:t>
            </a:r>
            <a:r>
              <a:rPr lang="zh-CN" altLang="en-US" sz="2000" b="1" dirty="0">
                <a:solidFill>
                  <a:srgbClr val="005BBB"/>
                </a:solidFill>
                <a:latin typeface="Myriad Pro" pitchFamily="34" charset="0"/>
                <a:ea typeface="微软雅黑" pitchFamily="34" charset="-122"/>
                <a:cs typeface="Times New Roman" panose="02020503050405090304" pitchFamily="18" charset="0"/>
              </a:rPr>
              <a:t>安全目标子句翻译规则</a:t>
            </a:r>
            <a:endParaRPr lang="zh-CN" altLang="en-US" sz="2000" b="1" dirty="0">
              <a:solidFill>
                <a:srgbClr val="005BBB"/>
              </a:solidFill>
              <a:latin typeface="Myriad Pro" pitchFamily="34" charset="0"/>
              <a:ea typeface="微软雅黑" pitchFamily="34" charset="-122"/>
              <a:cs typeface="Times New Roman" panose="02020503050405090304" pitchFamily="18" charset="0"/>
            </a:endParaRPr>
          </a:p>
        </p:txBody>
      </p:sp>
      <p:sp>
        <p:nvSpPr>
          <p:cNvPr id="16" name="文本框 15"/>
          <p:cNvSpPr txBox="1"/>
          <p:nvPr/>
        </p:nvSpPr>
        <p:spPr>
          <a:xfrm>
            <a:off x="1137285" y="1823720"/>
            <a:ext cx="7759700" cy="1938020"/>
          </a:xfrm>
          <a:prstGeom prst="rect">
            <a:avLst/>
          </a:prstGeom>
          <a:noFill/>
        </p:spPr>
        <p:txBody>
          <a:bodyPr wrap="square" rtlCol="0">
            <a:spAutoFit/>
          </a:bodyPr>
          <a:lstStyle/>
          <a:p>
            <a:pPr>
              <a:lnSpc>
                <a:spcPct val="150000"/>
              </a:lnSpc>
            </a:pPr>
            <a:r>
              <a:rPr lang="en-US" altLang="zh-CN" sz="2000" dirty="0">
                <a:latin typeface="微软雅黑" pitchFamily="34" charset="-122"/>
                <a:ea typeface="微软雅黑" pitchFamily="34" charset="-122"/>
              </a:rPr>
              <a:t>Query attacker(s)   </a:t>
            </a:r>
            <a:endParaRPr lang="en-US" altLang="zh-CN" sz="2000" dirty="0">
              <a:latin typeface="微软雅黑" pitchFamily="34" charset="-122"/>
              <a:ea typeface="微软雅黑" pitchFamily="34" charset="-122"/>
              <a:sym typeface="Wingdings" panose="05000000000000000000" pitchFamily="2" charset="2"/>
            </a:endParaRPr>
          </a:p>
          <a:p>
            <a:pPr>
              <a:lnSpc>
                <a:spcPct val="150000"/>
              </a:lnSpc>
            </a:pPr>
            <a:endParaRPr lang="en-US" altLang="zh-CN" sz="2000" dirty="0">
              <a:latin typeface="微软雅黑" pitchFamily="34" charset="-122"/>
              <a:ea typeface="微软雅黑" pitchFamily="34" charset="-122"/>
              <a:sym typeface="Wingdings" panose="05000000000000000000" pitchFamily="2" charset="2"/>
            </a:endParaRPr>
          </a:p>
          <a:p>
            <a:pPr>
              <a:lnSpc>
                <a:spcPct val="150000"/>
              </a:lnSpc>
            </a:pPr>
            <a:r>
              <a:rPr lang="en-US" altLang="zh-CN" sz="2000" dirty="0">
                <a:latin typeface="微软雅黑" pitchFamily="34" charset="-122"/>
                <a:ea typeface="微软雅黑" pitchFamily="34" charset="-122"/>
                <a:sym typeface="Wingdings" panose="05000000000000000000" pitchFamily="2" charset="2"/>
              </a:rPr>
              <a:t>Query event(A) ==&gt; event(B) </a:t>
            </a:r>
            <a:r>
              <a:rPr lang="en-US" altLang="zh-CN" sz="2000" dirty="0">
                <a:solidFill>
                  <a:srgbClr val="FF0000"/>
                </a:solidFill>
                <a:latin typeface="微软雅黑" pitchFamily="34" charset="-122"/>
                <a:ea typeface="微软雅黑" pitchFamily="34" charset="-122"/>
                <a:sym typeface="Wingdings" panose="05000000000000000000" pitchFamily="2" charset="2"/>
              </a:rPr>
              <a:t> </a:t>
            </a:r>
            <a:r>
              <a:rPr lang="en-US" altLang="zh-CN" sz="2000" dirty="0">
                <a:latin typeface="微软雅黑" pitchFamily="34" charset="-122"/>
                <a:ea typeface="微软雅黑" pitchFamily="34" charset="-122"/>
                <a:sym typeface="Wingdings" panose="05000000000000000000" pitchFamily="2" charset="2"/>
              </a:rPr>
              <a:t>  attacker(s)</a:t>
            </a:r>
            <a:endParaRPr lang="en-US" altLang="zh-CN" sz="2000" dirty="0">
              <a:latin typeface="微软雅黑" pitchFamily="34" charset="-122"/>
              <a:ea typeface="微软雅黑" pitchFamily="34" charset="-122"/>
              <a:sym typeface="Wingdings" panose="05000000000000000000" pitchFamily="2" charset="2"/>
            </a:endParaRPr>
          </a:p>
          <a:p>
            <a:pPr>
              <a:lnSpc>
                <a:spcPct val="150000"/>
              </a:lnSpc>
            </a:pPr>
            <a:r>
              <a:rPr lang="en-US" altLang="zh-CN" sz="2000" dirty="0">
                <a:latin typeface="微软雅黑" pitchFamily="34" charset="-122"/>
                <a:ea typeface="微软雅黑" pitchFamily="34" charset="-122"/>
                <a:sym typeface="Wingdings" panose="05000000000000000000" pitchFamily="2" charset="2"/>
              </a:rPr>
              <a:t> </a:t>
            </a:r>
            <a:endParaRPr lang="zh-CN" altLang="en-US" sz="2000" dirty="0">
              <a:latin typeface="微软雅黑" pitchFamily="34" charset="-122"/>
              <a:ea typeface="微软雅黑" pitchFamily="34" charset="-122"/>
            </a:endParaRPr>
          </a:p>
        </p:txBody>
      </p:sp>
      <p:grpSp>
        <p:nvGrpSpPr>
          <p:cNvPr id="19" name="组合 18"/>
          <p:cNvGrpSpPr/>
          <p:nvPr/>
        </p:nvGrpSpPr>
        <p:grpSpPr>
          <a:xfrm>
            <a:off x="2631000" y="4644000"/>
            <a:ext cx="6622725" cy="515941"/>
            <a:chOff x="3262253" y="3885587"/>
            <a:chExt cx="6622725" cy="515941"/>
          </a:xfrm>
        </p:grpSpPr>
        <p:pic>
          <p:nvPicPr>
            <p:cNvPr id="17" name="图片 16"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19532" y="3885587"/>
              <a:ext cx="2765446" cy="515941"/>
            </a:xfrm>
            <a:prstGeom prst="rect">
              <a:avLst/>
            </a:prstGeom>
          </p:spPr>
        </p:pic>
        <p:pic>
          <p:nvPicPr>
            <p:cNvPr id="18" name="图片 1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2253" y="3933748"/>
              <a:ext cx="3857279" cy="419621"/>
            </a:xfrm>
            <a:prstGeom prst="rect">
              <a:avLst/>
            </a:prstGeom>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消解算法</a:t>
            </a:r>
            <a:endParaRPr lang="zh-CN" altLang="en-US" dirty="0"/>
          </a:p>
        </p:txBody>
      </p:sp>
      <p:sp>
        <p:nvSpPr>
          <p:cNvPr id="3" name="文本框 2"/>
          <p:cNvSpPr txBox="1"/>
          <p:nvPr/>
        </p:nvSpPr>
        <p:spPr>
          <a:xfrm>
            <a:off x="345559" y="1669331"/>
            <a:ext cx="2120747" cy="4247317"/>
          </a:xfrm>
          <a:prstGeom prst="rect">
            <a:avLst/>
          </a:prstGeom>
          <a:noFill/>
        </p:spPr>
        <p:txBody>
          <a:bodyPr wrap="square" rtlCol="0">
            <a:spAutoFit/>
          </a:bodyPr>
          <a:lstStyle/>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1</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2</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3</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4</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初始字句集合 </a:t>
            </a:r>
            <a:r>
              <a:rPr lang="en-US" altLang="zh-CN" b="1" dirty="0">
                <a:latin typeface="微软雅黑" pitchFamily="34" charset="-122"/>
                <a:ea typeface="微软雅黑" pitchFamily="34" charset="-122"/>
              </a:rPr>
              <a:t>R)</a:t>
            </a:r>
            <a:endParaRPr lang="zh-CN" altLang="en-US" b="1" dirty="0">
              <a:latin typeface="微软雅黑" pitchFamily="34" charset="-122"/>
              <a:ea typeface="微软雅黑" pitchFamily="34" charset="-122"/>
            </a:endParaRPr>
          </a:p>
        </p:txBody>
      </p:sp>
      <p:sp>
        <p:nvSpPr>
          <p:cNvPr id="4" name="左大括号 3"/>
          <p:cNvSpPr/>
          <p:nvPr/>
        </p:nvSpPr>
        <p:spPr>
          <a:xfrm flipH="1">
            <a:off x="1868066" y="1884329"/>
            <a:ext cx="346843" cy="2956036"/>
          </a:xfrm>
          <a:prstGeom prst="leftBrace">
            <a:avLst>
              <a:gd name="adj1" fmla="val 8333"/>
              <a:gd name="adj2" fmla="val 5090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pic>
        <p:nvPicPr>
          <p:cNvPr id="5" name="图片 4"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6306" y="3200399"/>
            <a:ext cx="2229161" cy="323895"/>
          </a:xfrm>
          <a:prstGeom prst="rect">
            <a:avLst/>
          </a:prstGeom>
        </p:spPr>
      </p:pic>
      <p:sp>
        <p:nvSpPr>
          <p:cNvPr id="6" name="文本框 9"/>
          <p:cNvSpPr txBox="1"/>
          <p:nvPr/>
        </p:nvSpPr>
        <p:spPr>
          <a:xfrm>
            <a:off x="4465180" y="1928589"/>
            <a:ext cx="1625223" cy="30008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1</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2</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字句集合 </a:t>
            </a:r>
            <a:r>
              <a:rPr lang="en-US" altLang="zh-CN" b="1" dirty="0">
                <a:latin typeface="微软雅黑" pitchFamily="34" charset="-122"/>
                <a:ea typeface="微软雅黑" pitchFamily="34" charset="-122"/>
              </a:rPr>
              <a:t>R)</a:t>
            </a:r>
            <a:endParaRPr lang="zh-CN" altLang="en-US" b="1" dirty="0">
              <a:latin typeface="微软雅黑" pitchFamily="34" charset="-122"/>
              <a:ea typeface="微软雅黑" pitchFamily="34" charset="-122"/>
            </a:endParaRPr>
          </a:p>
        </p:txBody>
      </p:sp>
      <p:cxnSp>
        <p:nvCxnSpPr>
          <p:cNvPr id="7" name="直接箭头连接符 6"/>
          <p:cNvCxnSpPr/>
          <p:nvPr/>
        </p:nvCxnSpPr>
        <p:spPr>
          <a:xfrm flipV="1">
            <a:off x="4695467" y="3374172"/>
            <a:ext cx="251397" cy="2"/>
          </a:xfrm>
          <a:prstGeom prst="straightConnector1">
            <a:avLst/>
          </a:prstGeom>
          <a:ln w="22225">
            <a:tailEnd type="triangle"/>
          </a:ln>
        </p:spPr>
        <p:style>
          <a:lnRef idx="2">
            <a:schemeClr val="dk1"/>
          </a:lnRef>
          <a:fillRef idx="0">
            <a:schemeClr val="dk1"/>
          </a:fillRef>
          <a:effectRef idx="1">
            <a:schemeClr val="dk1"/>
          </a:effectRef>
          <a:fontRef idx="minor">
            <a:schemeClr val="tx1"/>
          </a:fontRef>
        </p:style>
      </p:cxnSp>
      <p:sp>
        <p:nvSpPr>
          <p:cNvPr id="8" name="左大括号 7"/>
          <p:cNvSpPr/>
          <p:nvPr/>
        </p:nvSpPr>
        <p:spPr>
          <a:xfrm flipH="1">
            <a:off x="5608163" y="2126892"/>
            <a:ext cx="362608" cy="1749973"/>
          </a:xfrm>
          <a:prstGeom prst="leftBrace">
            <a:avLst>
              <a:gd name="adj1" fmla="val 8333"/>
              <a:gd name="adj2" fmla="val 5090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9" name="文本框 9"/>
          <p:cNvSpPr txBox="1"/>
          <p:nvPr/>
        </p:nvSpPr>
        <p:spPr>
          <a:xfrm>
            <a:off x="6048392" y="2137231"/>
            <a:ext cx="1625223" cy="4589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latin typeface="楷体" pitchFamily="49" charset="-122"/>
                <a:ea typeface="楷体" pitchFamily="49" charset="-122"/>
              </a:rPr>
              <a:t>选取两个子句</a:t>
            </a:r>
            <a:endParaRPr lang="zh-CN" altLang="en-US" b="1" dirty="0">
              <a:latin typeface="楷体" pitchFamily="49" charset="-122"/>
              <a:ea typeface="楷体" pitchFamily="49" charset="-122"/>
            </a:endParaRPr>
          </a:p>
        </p:txBody>
      </p:sp>
      <p:pic>
        <p:nvPicPr>
          <p:cNvPr id="10" name="图片 9"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4606" y="3205155"/>
            <a:ext cx="3148708" cy="381054"/>
          </a:xfrm>
          <a:prstGeom prst="rect">
            <a:avLst/>
          </a:prstGeom>
        </p:spPr>
      </p:pic>
      <p:pic>
        <p:nvPicPr>
          <p:cNvPr id="11" name="图片 10"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4361" y="2206372"/>
            <a:ext cx="985680" cy="414611"/>
          </a:xfrm>
          <a:prstGeom prst="rect">
            <a:avLst/>
          </a:prstGeom>
        </p:spPr>
      </p:pic>
      <p:cxnSp>
        <p:nvCxnSpPr>
          <p:cNvPr id="12" name="直接箭头连接符 11"/>
          <p:cNvCxnSpPr/>
          <p:nvPr/>
        </p:nvCxnSpPr>
        <p:spPr>
          <a:xfrm flipV="1">
            <a:off x="9091746" y="3383745"/>
            <a:ext cx="251397" cy="2"/>
          </a:xfrm>
          <a:prstGeom prst="straightConnector1">
            <a:avLst/>
          </a:prstGeom>
          <a:ln w="22225">
            <a:tailEnd type="triangle"/>
          </a:ln>
        </p:spPr>
        <p:style>
          <a:lnRef idx="2">
            <a:schemeClr val="dk1"/>
          </a:lnRef>
          <a:fillRef idx="0">
            <a:schemeClr val="dk1"/>
          </a:fillRef>
          <a:effectRef idx="1">
            <a:schemeClr val="dk1"/>
          </a:effectRef>
          <a:fontRef idx="minor">
            <a:schemeClr val="tx1"/>
          </a:fontRef>
        </p:style>
      </p:cxnSp>
      <p:sp>
        <p:nvSpPr>
          <p:cNvPr id="13" name="文本框 12"/>
          <p:cNvSpPr txBox="1"/>
          <p:nvPr/>
        </p:nvSpPr>
        <p:spPr>
          <a:xfrm>
            <a:off x="8566138" y="889842"/>
            <a:ext cx="2120747" cy="5078313"/>
          </a:xfrm>
          <a:prstGeom prst="rect">
            <a:avLst/>
          </a:prstGeom>
          <a:noFill/>
        </p:spPr>
        <p:txBody>
          <a:bodyPr wrap="square" rtlCol="0">
            <a:spAutoFit/>
          </a:bodyPr>
          <a:lstStyle/>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1</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2</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3</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4</a:t>
            </a:r>
            <a:endParaRPr lang="en-US" altLang="zh-CN" b="1" dirty="0">
              <a:latin typeface="微软雅黑" pitchFamily="34" charset="-122"/>
              <a:ea typeface="微软雅黑" pitchFamily="34" charset="-122"/>
            </a:endParaRPr>
          </a:p>
          <a:p>
            <a:pPr algn="ctr">
              <a:lnSpc>
                <a:spcPct val="150000"/>
              </a:lnSpc>
            </a:pPr>
            <a:r>
              <a:rPr lang="zh-CN" altLang="en-US" b="1" dirty="0">
                <a:latin typeface="微软雅黑" pitchFamily="34" charset="-122"/>
                <a:ea typeface="微软雅黑" pitchFamily="34" charset="-122"/>
              </a:rPr>
              <a:t>子句</a:t>
            </a:r>
            <a:r>
              <a:rPr lang="en-US" altLang="zh-CN" b="1" dirty="0">
                <a:latin typeface="微软雅黑" pitchFamily="34" charset="-122"/>
                <a:ea typeface="微软雅黑" pitchFamily="34" charset="-122"/>
              </a:rPr>
              <a:t>5</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algn="ctr">
              <a:lnSpc>
                <a:spcPct val="150000"/>
              </a:lnSpc>
            </a:pPr>
            <a:endParaRPr lang="en-US" altLang="zh-CN" b="1" dirty="0">
              <a:latin typeface="微软雅黑" pitchFamily="34" charset="-122"/>
              <a:ea typeface="微软雅黑" pitchFamily="34" charset="-122"/>
            </a:endParaRPr>
          </a:p>
          <a:p>
            <a:pPr algn="ctr">
              <a:lnSpc>
                <a:spcPct val="150000"/>
              </a:lnSpc>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完整字句集合 </a:t>
            </a:r>
            <a:r>
              <a:rPr lang="en-US" altLang="zh-CN" b="1" dirty="0">
                <a:latin typeface="微软雅黑" pitchFamily="34" charset="-122"/>
                <a:ea typeface="微软雅黑" pitchFamily="34" charset="-122"/>
              </a:rPr>
              <a:t>R)</a:t>
            </a:r>
            <a:endParaRPr lang="zh-CN" altLang="en-US" b="1" dirty="0">
              <a:latin typeface="微软雅黑" pitchFamily="34" charset="-122"/>
              <a:ea typeface="微软雅黑" pitchFamily="34" charset="-122"/>
            </a:endParaRPr>
          </a:p>
        </p:txBody>
      </p:sp>
      <p:sp>
        <p:nvSpPr>
          <p:cNvPr id="14" name="左大括号 13"/>
          <p:cNvSpPr/>
          <p:nvPr/>
        </p:nvSpPr>
        <p:spPr>
          <a:xfrm flipH="1">
            <a:off x="10013584" y="1074596"/>
            <a:ext cx="346843" cy="3854813"/>
          </a:xfrm>
          <a:prstGeom prst="leftBrace">
            <a:avLst>
              <a:gd name="adj1" fmla="val 8333"/>
              <a:gd name="adj2" fmla="val 5090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9"/>
          <p:cNvSpPr txBox="1"/>
          <p:nvPr/>
        </p:nvSpPr>
        <p:spPr>
          <a:xfrm>
            <a:off x="10565012" y="2767743"/>
            <a:ext cx="1625223" cy="46827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50000"/>
              </a:lnSpc>
            </a:pPr>
            <a:r>
              <a:rPr lang="zh-CN" altLang="en-US" b="1" dirty="0">
                <a:latin typeface="华文楷体" panose="02010600040101010101" pitchFamily="2" charset="-122"/>
                <a:ea typeface="华文楷体" panose="02010600040101010101" pitchFamily="2" charset="-122"/>
              </a:rPr>
              <a:t>搜索机密性</a:t>
            </a:r>
            <a:endParaRPr lang="zh-CN" altLang="en-US" b="1" dirty="0">
              <a:latin typeface="华文楷体" panose="02010600040101010101" pitchFamily="2" charset="-122"/>
              <a:ea typeface="华文楷体" panose="02010600040101010101" pitchFamily="2" charset="-122"/>
            </a:endParaRPr>
          </a:p>
        </p:txBody>
      </p:sp>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2621" y="5188235"/>
            <a:ext cx="1247202" cy="412775"/>
          </a:xfrm>
          <a:prstGeom prst="rect">
            <a:avLst/>
          </a:prstGeom>
        </p:spPr>
      </p:pic>
      <p:pic>
        <p:nvPicPr>
          <p:cNvPr id="17" name="图片 1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9467" y="5653447"/>
            <a:ext cx="1247202" cy="412775"/>
          </a:xfrm>
          <a:prstGeom prst="rect">
            <a:avLst/>
          </a:prstGeom>
        </p:spPr>
      </p:pic>
      <p:pic>
        <p:nvPicPr>
          <p:cNvPr id="18" name="图片 17" descr="屏幕剪辑"/>
          <p:cNvPicPr>
            <a:picLocks noChangeAspect="1"/>
          </p:cNvPicPr>
          <p:nvPr/>
        </p:nvPicPr>
        <p:blipFill rotWithShape="1">
          <a:blip r:embed="rId4">
            <a:extLst>
              <a:ext uri="{28A0092B-C50C-407E-A947-70E740481C1C}">
                <a14:useLocalDpi xmlns:a14="http://schemas.microsoft.com/office/drawing/2010/main" val="0"/>
              </a:ext>
            </a:extLst>
          </a:blip>
          <a:srcRect t="-1" r="66853" b="-9503"/>
          <a:stretch>
            <a:fillRect/>
          </a:stretch>
        </p:blipFill>
        <p:spPr>
          <a:xfrm>
            <a:off x="4943061" y="6168605"/>
            <a:ext cx="413410" cy="452002"/>
          </a:xfrm>
          <a:prstGeom prst="rect">
            <a:avLst/>
          </a:prstGeom>
        </p:spPr>
      </p:pic>
      <p:pic>
        <p:nvPicPr>
          <p:cNvPr id="19" name="图片 18" descr="屏幕剪辑"/>
          <p:cNvPicPr>
            <a:picLocks noChangeAspect="1"/>
          </p:cNvPicPr>
          <p:nvPr/>
        </p:nvPicPr>
        <p:blipFill rotWithShape="1">
          <a:blip r:embed="rId4">
            <a:extLst>
              <a:ext uri="{28A0092B-C50C-407E-A947-70E740481C1C}">
                <a14:useLocalDpi xmlns:a14="http://schemas.microsoft.com/office/drawing/2010/main" val="0"/>
              </a:ext>
            </a:extLst>
          </a:blip>
          <a:srcRect l="29715" t="-5692" r="26296" b="-641"/>
          <a:stretch>
            <a:fillRect/>
          </a:stretch>
        </p:blipFill>
        <p:spPr>
          <a:xfrm>
            <a:off x="5696451" y="6131428"/>
            <a:ext cx="548640" cy="438912"/>
          </a:xfrm>
          <a:prstGeom prst="rect">
            <a:avLst/>
          </a:prstGeom>
        </p:spPr>
      </p:pic>
      <p:pic>
        <p:nvPicPr>
          <p:cNvPr id="20" name="图片 19" descr="屏幕剪辑"/>
          <p:cNvPicPr>
            <a:picLocks noChangeAspect="1"/>
          </p:cNvPicPr>
          <p:nvPr/>
        </p:nvPicPr>
        <p:blipFill rotWithShape="1">
          <a:blip r:embed="rId4">
            <a:extLst>
              <a:ext uri="{28A0092B-C50C-407E-A947-70E740481C1C}">
                <a14:useLocalDpi xmlns:a14="http://schemas.microsoft.com/office/drawing/2010/main" val="0"/>
              </a:ext>
            </a:extLst>
          </a:blip>
          <a:srcRect l="68176" t="-14273" b="-1"/>
          <a:stretch>
            <a:fillRect/>
          </a:stretch>
        </p:blipFill>
        <p:spPr>
          <a:xfrm>
            <a:off x="6639765" y="6089633"/>
            <a:ext cx="396904" cy="47169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还原过程（</a:t>
            </a:r>
            <a:r>
              <a:rPr lang="en-US" altLang="zh-CN" dirty="0"/>
              <a:t>Reduction</a:t>
            </a:r>
            <a:r>
              <a:rPr lang="zh-CN" altLang="en-US" dirty="0"/>
              <a:t>）</a:t>
            </a:r>
            <a:endParaRPr lang="zh-CN" altLang="en-US" dirty="0"/>
          </a:p>
        </p:txBody>
      </p:sp>
      <p:pic>
        <p:nvPicPr>
          <p:cNvPr id="3" name="图片 2"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6000" y="1044000"/>
            <a:ext cx="4363059" cy="5363323"/>
          </a:xfrm>
          <a:prstGeom prst="rect">
            <a:avLst/>
          </a:prstGeom>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1433" y="1241708"/>
            <a:ext cx="7635565" cy="374770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8443" y="4898057"/>
            <a:ext cx="4053242" cy="1142022"/>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讲座内容</a:t>
            </a:r>
            <a:endParaRPr lang="zh-CN" altLang="en-US" dirty="0"/>
          </a:p>
        </p:txBody>
      </p:sp>
      <p:grpSp>
        <p:nvGrpSpPr>
          <p:cNvPr id="7" name="组合 6"/>
          <p:cNvGrpSpPr/>
          <p:nvPr/>
        </p:nvGrpSpPr>
        <p:grpSpPr>
          <a:xfrm>
            <a:off x="1641000" y="1062071"/>
            <a:ext cx="854314" cy="854314"/>
            <a:chOff x="793221" y="2806467"/>
            <a:chExt cx="1392667" cy="1392667"/>
          </a:xfrm>
          <a:solidFill>
            <a:schemeClr val="tx1">
              <a:lumMod val="75000"/>
              <a:lumOff val="25000"/>
            </a:schemeClr>
          </a:solidFill>
        </p:grpSpPr>
        <p:sp>
          <p:nvSpPr>
            <p:cNvPr id="8" name="椭圆 7"/>
            <p:cNvSpPr/>
            <p:nvPr/>
          </p:nvSpPr>
          <p:spPr>
            <a:xfrm>
              <a:off x="793221"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22962" y="3037165"/>
              <a:ext cx="931218" cy="931218"/>
            </a:xfrm>
            <a:prstGeom prst="rect">
              <a:avLst/>
            </a:prstGeom>
            <a:grpFill/>
          </p:spPr>
        </p:pic>
      </p:grpSp>
      <p:grpSp>
        <p:nvGrpSpPr>
          <p:cNvPr id="10" name="组合 9"/>
          <p:cNvGrpSpPr/>
          <p:nvPr/>
        </p:nvGrpSpPr>
        <p:grpSpPr>
          <a:xfrm>
            <a:off x="1640397" y="2431452"/>
            <a:ext cx="854314" cy="854314"/>
            <a:chOff x="5314692" y="2806467"/>
            <a:chExt cx="1392667" cy="1392667"/>
          </a:xfrm>
          <a:solidFill>
            <a:schemeClr val="tx1">
              <a:lumMod val="75000"/>
              <a:lumOff val="25000"/>
            </a:schemeClr>
          </a:solidFill>
        </p:grpSpPr>
        <p:sp>
          <p:nvSpPr>
            <p:cNvPr id="11" name="椭圆 10"/>
            <p:cNvSpPr/>
            <p:nvPr/>
          </p:nvSpPr>
          <p:spPr>
            <a:xfrm>
              <a:off x="5314692"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24229" y="3006983"/>
              <a:ext cx="949208" cy="949208"/>
            </a:xfrm>
            <a:prstGeom prst="rect">
              <a:avLst/>
            </a:prstGeom>
            <a:grpFill/>
          </p:spPr>
        </p:pic>
      </p:grpSp>
      <p:grpSp>
        <p:nvGrpSpPr>
          <p:cNvPr id="13" name="组合 12"/>
          <p:cNvGrpSpPr/>
          <p:nvPr/>
        </p:nvGrpSpPr>
        <p:grpSpPr>
          <a:xfrm>
            <a:off x="6267037" y="1043325"/>
            <a:ext cx="854314" cy="854314"/>
            <a:chOff x="3053956" y="2806467"/>
            <a:chExt cx="1392667" cy="1392667"/>
          </a:xfrm>
          <a:solidFill>
            <a:schemeClr val="tx1">
              <a:lumMod val="75000"/>
              <a:lumOff val="25000"/>
            </a:schemeClr>
          </a:solidFill>
        </p:grpSpPr>
        <p:sp>
          <p:nvSpPr>
            <p:cNvPr id="14" name="椭圆 13"/>
            <p:cNvSpPr/>
            <p:nvPr/>
          </p:nvSpPr>
          <p:spPr>
            <a:xfrm>
              <a:off x="3053956"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ysClr val="windowText" lastClr="000000"/>
                </a:solidFill>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82657" y="3039723"/>
              <a:ext cx="908342" cy="908342"/>
            </a:xfrm>
            <a:prstGeom prst="rect">
              <a:avLst/>
            </a:prstGeom>
            <a:grpFill/>
          </p:spPr>
        </p:pic>
      </p:grpSp>
      <p:grpSp>
        <p:nvGrpSpPr>
          <p:cNvPr id="16" name="组合 15"/>
          <p:cNvGrpSpPr/>
          <p:nvPr/>
        </p:nvGrpSpPr>
        <p:grpSpPr>
          <a:xfrm>
            <a:off x="6279206" y="2443512"/>
            <a:ext cx="854314" cy="854314"/>
            <a:chOff x="7575429" y="2806467"/>
            <a:chExt cx="1392667" cy="1392667"/>
          </a:xfrm>
          <a:solidFill>
            <a:schemeClr val="tx1">
              <a:lumMod val="75000"/>
              <a:lumOff val="25000"/>
            </a:schemeClr>
          </a:solidFill>
        </p:grpSpPr>
        <p:sp>
          <p:nvSpPr>
            <p:cNvPr id="17" name="椭圆 16"/>
            <p:cNvSpPr/>
            <p:nvPr/>
          </p:nvSpPr>
          <p:spPr>
            <a:xfrm>
              <a:off x="7575429" y="2806467"/>
              <a:ext cx="1392667" cy="1392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ysClr val="windowText" lastClr="000000"/>
                </a:solidFill>
              </a:endParaRPr>
            </a:p>
          </p:txBody>
        </p:sp>
        <p:pic>
          <p:nvPicPr>
            <p:cNvPr id="18" name="图片 1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53423" y="2996082"/>
              <a:ext cx="951983" cy="951983"/>
            </a:xfrm>
            <a:prstGeom prst="rect">
              <a:avLst/>
            </a:prstGeom>
            <a:grpFill/>
          </p:spPr>
        </p:pic>
      </p:grpSp>
      <p:sp>
        <p:nvSpPr>
          <p:cNvPr id="19" name="文本框 18"/>
          <p:cNvSpPr txBox="1"/>
          <p:nvPr/>
        </p:nvSpPr>
        <p:spPr>
          <a:xfrm>
            <a:off x="2822886" y="1098658"/>
            <a:ext cx="2646878"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安全协议分析概述</a:t>
            </a:r>
            <a:endParaRPr lang="en-US" altLang="zh-CN" sz="2400" b="1" dirty="0">
              <a:solidFill>
                <a:srgbClr val="666666"/>
              </a:solidFill>
              <a:latin typeface="Myriad Pro" pitchFamily="34" charset="0"/>
              <a:ea typeface="微软雅黑" pitchFamily="34" charset="-122"/>
            </a:endParaRPr>
          </a:p>
        </p:txBody>
      </p:sp>
      <p:sp>
        <p:nvSpPr>
          <p:cNvPr id="20" name="文本框 19"/>
          <p:cNvSpPr txBox="1"/>
          <p:nvPr/>
        </p:nvSpPr>
        <p:spPr>
          <a:xfrm>
            <a:off x="7261645" y="1073914"/>
            <a:ext cx="2954655" cy="646331"/>
          </a:xfrm>
          <a:prstGeom prst="rect">
            <a:avLst/>
          </a:prstGeom>
          <a:noFill/>
        </p:spPr>
        <p:txBody>
          <a:bodyPr wrap="none" rtlCol="0">
            <a:spAutoFit/>
          </a:bodyPr>
          <a:lstStyle/>
          <a:p>
            <a:pPr fontAlgn="ctr">
              <a:lnSpc>
                <a:spcPct val="150000"/>
              </a:lnSpc>
            </a:pPr>
            <a:r>
              <a:rPr lang="zh-CN" altLang="en-US" sz="2400" b="1" dirty="0">
                <a:solidFill>
                  <a:srgbClr val="666666"/>
                </a:solidFill>
                <a:latin typeface="Myriad Pro" pitchFamily="34" charset="0"/>
                <a:ea typeface="微软雅黑" pitchFamily="34" charset="-122"/>
              </a:rPr>
              <a:t>协议形式化分析流程</a:t>
            </a:r>
            <a:endParaRPr lang="en-US" altLang="zh-CN" sz="2400" b="1" dirty="0">
              <a:solidFill>
                <a:srgbClr val="666666"/>
              </a:solidFill>
              <a:latin typeface="Myriad Pro" pitchFamily="34" charset="0"/>
              <a:ea typeface="微软雅黑" pitchFamily="34" charset="-122"/>
            </a:endParaRPr>
          </a:p>
        </p:txBody>
      </p:sp>
      <p:sp>
        <p:nvSpPr>
          <p:cNvPr id="21" name="文本框 20"/>
          <p:cNvSpPr txBox="1"/>
          <p:nvPr/>
        </p:nvSpPr>
        <p:spPr>
          <a:xfrm>
            <a:off x="2759829" y="2431452"/>
            <a:ext cx="3151312"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ProVerif</a:t>
            </a:r>
            <a:r>
              <a:rPr lang="zh-CN" altLang="en-US" sz="2400" b="1" dirty="0">
                <a:solidFill>
                  <a:srgbClr val="666666"/>
                </a:solidFill>
                <a:latin typeface="Myriad Pro" pitchFamily="34" charset="0"/>
                <a:ea typeface="微软雅黑" pitchFamily="34" charset="-122"/>
              </a:rPr>
              <a:t>工具实践分析</a:t>
            </a:r>
            <a:endParaRPr lang="en-US" altLang="zh-CN" sz="2400" b="1" dirty="0">
              <a:solidFill>
                <a:srgbClr val="666666"/>
              </a:solidFill>
              <a:latin typeface="Myriad Pro" pitchFamily="34" charset="0"/>
              <a:ea typeface="微软雅黑" pitchFamily="34" charset="-122"/>
            </a:endParaRPr>
          </a:p>
        </p:txBody>
      </p:sp>
      <p:sp>
        <p:nvSpPr>
          <p:cNvPr id="22" name="文本框 21"/>
          <p:cNvSpPr txBox="1"/>
          <p:nvPr/>
        </p:nvSpPr>
        <p:spPr>
          <a:xfrm>
            <a:off x="7261645" y="2428816"/>
            <a:ext cx="3010761" cy="646331"/>
          </a:xfrm>
          <a:prstGeom prst="rect">
            <a:avLst/>
          </a:prstGeom>
          <a:noFill/>
        </p:spPr>
        <p:txBody>
          <a:bodyPr wrap="none" rtlCol="0">
            <a:spAutoFit/>
          </a:bodyPr>
          <a:lstStyle/>
          <a:p>
            <a:pPr fontAlgn="ctr">
              <a:lnSpc>
                <a:spcPct val="150000"/>
              </a:lnSpc>
            </a:pPr>
            <a:r>
              <a:rPr lang="en-US" altLang="zh-CN" sz="2400" b="1" dirty="0">
                <a:solidFill>
                  <a:srgbClr val="666666"/>
                </a:solidFill>
                <a:latin typeface="Myriad Pro" pitchFamily="34" charset="0"/>
                <a:ea typeface="微软雅黑" pitchFamily="34" charset="-122"/>
              </a:rPr>
              <a:t>NDSS/TDSC</a:t>
            </a:r>
            <a:r>
              <a:rPr lang="zh-CN" altLang="en-US" sz="2400" b="1" dirty="0">
                <a:solidFill>
                  <a:srgbClr val="666666"/>
                </a:solidFill>
                <a:latin typeface="Myriad Pro" pitchFamily="34" charset="0"/>
                <a:ea typeface="微软雅黑" pitchFamily="34" charset="-122"/>
              </a:rPr>
              <a:t>论文介绍</a:t>
            </a:r>
            <a:endParaRPr lang="en-US" altLang="zh-CN" sz="2400" b="1" dirty="0">
              <a:solidFill>
                <a:srgbClr val="666666"/>
              </a:solidFill>
              <a:latin typeface="Myriad Pro" pitchFamily="34" charset="0"/>
              <a:ea typeface="微软雅黑" pitchFamily="34" charset="-122"/>
            </a:endParaRPr>
          </a:p>
        </p:txBody>
      </p:sp>
      <p:pic>
        <p:nvPicPr>
          <p:cNvPr id="27" name="图片 2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08814" y="3763765"/>
            <a:ext cx="6976600" cy="2312187"/>
          </a:xfrm>
          <a:prstGeom prst="rect">
            <a:avLst/>
          </a:prstGeom>
          <a:ln>
            <a:solidFill>
              <a:schemeClr val="dk1"/>
            </a:solidFill>
          </a:ln>
        </p:spPr>
      </p:pic>
      <p:pic>
        <p:nvPicPr>
          <p:cNvPr id="25" name="图片 24"/>
          <p:cNvPicPr>
            <a:picLocks noChangeAspect="1"/>
          </p:cNvPicPr>
          <p:nvPr/>
        </p:nvPicPr>
        <p:blipFill rotWithShape="1">
          <a:blip r:embed="rId6">
            <a:extLst>
              <a:ext uri="{28A0092B-C50C-407E-A947-70E740481C1C}">
                <a14:useLocalDpi xmlns:a14="http://schemas.microsoft.com/office/drawing/2010/main" val="0"/>
              </a:ext>
            </a:extLst>
          </a:blip>
          <a:srcRect l="8049" r="6151"/>
          <a:stretch>
            <a:fillRect/>
          </a:stretch>
        </p:blipFill>
        <p:spPr>
          <a:xfrm>
            <a:off x="4521000" y="4501389"/>
            <a:ext cx="6934286" cy="1846074"/>
          </a:xfrm>
          <a:prstGeom prst="rect">
            <a:avLst/>
          </a:prstGeom>
          <a:ln>
            <a:solidFill>
              <a:schemeClr val="dk1"/>
            </a:solid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en-US" altLang="zh-CN" dirty="0"/>
              <a:t>FIDO</a:t>
            </a:r>
            <a:r>
              <a:rPr lang="zh-CN" altLang="en-US" dirty="0"/>
              <a:t>联盟：文本密码已经过时</a:t>
            </a:r>
            <a:endParaRPr lang="zh-CN" altLang="en-US"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26000" y="821732"/>
            <a:ext cx="5292979" cy="1490105"/>
          </a:xfrm>
          <a:prstGeom prst="rect">
            <a:avLst/>
          </a:prstGeom>
          <a:ln w="19050">
            <a:solidFill>
              <a:schemeClr val="tx1"/>
            </a:solidFill>
          </a:ln>
        </p:spPr>
      </p:pic>
      <p:pic>
        <p:nvPicPr>
          <p:cNvPr id="4" name="图片 3"/>
          <p:cNvPicPr>
            <a:picLocks noChangeAspect="1"/>
          </p:cNvPicPr>
          <p:nvPr/>
        </p:nvPicPr>
        <p:blipFill>
          <a:blip r:embed="rId2"/>
          <a:stretch>
            <a:fillRect/>
          </a:stretch>
        </p:blipFill>
        <p:spPr>
          <a:xfrm>
            <a:off x="2888780" y="1904055"/>
            <a:ext cx="4796441" cy="1490101"/>
          </a:xfrm>
          <a:prstGeom prst="rect">
            <a:avLst/>
          </a:prstGeom>
          <a:ln w="19050">
            <a:solidFill>
              <a:schemeClr val="tx1"/>
            </a:solidFill>
          </a:ln>
        </p:spPr>
      </p:pic>
      <p:cxnSp>
        <p:nvCxnSpPr>
          <p:cNvPr id="5" name="直线箭头连接符 11"/>
          <p:cNvCxnSpPr/>
          <p:nvPr/>
        </p:nvCxnSpPr>
        <p:spPr>
          <a:xfrm>
            <a:off x="2266630" y="774000"/>
            <a:ext cx="0" cy="5445000"/>
          </a:xfrm>
          <a:prstGeom prst="straightConnector1">
            <a:avLst/>
          </a:prstGeom>
          <a:ln w="19050">
            <a:solidFill>
              <a:srgbClr val="212834"/>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线连接符 5"/>
          <p:cNvCxnSpPr/>
          <p:nvPr/>
        </p:nvCxnSpPr>
        <p:spPr>
          <a:xfrm>
            <a:off x="2266630" y="1494000"/>
            <a:ext cx="859370" cy="0"/>
          </a:xfrm>
          <a:prstGeom prst="line">
            <a:avLst/>
          </a:prstGeom>
          <a:ln>
            <a:solidFill>
              <a:srgbClr val="212834"/>
            </a:solidFill>
          </a:ln>
        </p:spPr>
        <p:style>
          <a:lnRef idx="1">
            <a:schemeClr val="accent1"/>
          </a:lnRef>
          <a:fillRef idx="0">
            <a:schemeClr val="accent1"/>
          </a:fillRef>
          <a:effectRef idx="0">
            <a:schemeClr val="accent1"/>
          </a:effectRef>
          <a:fontRef idx="minor">
            <a:schemeClr val="tx1"/>
          </a:fontRef>
        </p:style>
      </p:cxnSp>
      <p:cxnSp>
        <p:nvCxnSpPr>
          <p:cNvPr id="7" name="直线连接符 18"/>
          <p:cNvCxnSpPr/>
          <p:nvPr/>
        </p:nvCxnSpPr>
        <p:spPr>
          <a:xfrm>
            <a:off x="2266630" y="2662826"/>
            <a:ext cx="592516" cy="0"/>
          </a:xfrm>
          <a:prstGeom prst="line">
            <a:avLst/>
          </a:prstGeom>
          <a:ln>
            <a:solidFill>
              <a:srgbClr val="212834"/>
            </a:solidFill>
          </a:ln>
        </p:spPr>
        <p:style>
          <a:lnRef idx="1">
            <a:schemeClr val="accent1"/>
          </a:lnRef>
          <a:fillRef idx="0">
            <a:schemeClr val="accent1"/>
          </a:fillRef>
          <a:effectRef idx="0">
            <a:schemeClr val="accent1"/>
          </a:effectRef>
          <a:fontRef idx="minor">
            <a:schemeClr val="tx1"/>
          </a:fontRef>
        </p:style>
      </p:cxnSp>
      <p:cxnSp>
        <p:nvCxnSpPr>
          <p:cNvPr id="8" name="直线连接符 22"/>
          <p:cNvCxnSpPr>
            <a:endCxn id="19" idx="1"/>
          </p:cNvCxnSpPr>
          <p:nvPr/>
        </p:nvCxnSpPr>
        <p:spPr>
          <a:xfrm>
            <a:off x="2439311" y="3670400"/>
            <a:ext cx="1695945" cy="4767"/>
          </a:xfrm>
          <a:prstGeom prst="line">
            <a:avLst/>
          </a:prstGeom>
          <a:ln>
            <a:solidFill>
              <a:srgbClr val="212834"/>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2236997" y="1460057"/>
            <a:ext cx="59267" cy="59267"/>
          </a:xfrm>
          <a:prstGeom prst="ellipse">
            <a:avLst/>
          </a:prstGeom>
          <a:solidFill>
            <a:schemeClr val="tx1"/>
          </a:solidFill>
          <a:ln>
            <a:solidFill>
              <a:srgbClr val="212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2236997" y="2644632"/>
            <a:ext cx="59267" cy="59267"/>
          </a:xfrm>
          <a:prstGeom prst="ellipse">
            <a:avLst/>
          </a:prstGeom>
          <a:solidFill>
            <a:schemeClr val="tx1"/>
          </a:solidFill>
          <a:ln>
            <a:solidFill>
              <a:srgbClr val="212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2236997" y="3636012"/>
            <a:ext cx="59267" cy="59267"/>
          </a:xfrm>
          <a:prstGeom prst="ellipse">
            <a:avLst/>
          </a:prstGeom>
          <a:solidFill>
            <a:schemeClr val="tx1"/>
          </a:solidFill>
          <a:ln>
            <a:solidFill>
              <a:srgbClr val="212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236997" y="4839366"/>
            <a:ext cx="59267" cy="59267"/>
          </a:xfrm>
          <a:prstGeom prst="ellipse">
            <a:avLst/>
          </a:prstGeom>
          <a:solidFill>
            <a:schemeClr val="tx1"/>
          </a:solidFill>
          <a:ln>
            <a:solidFill>
              <a:srgbClr val="212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2236997" y="5652858"/>
            <a:ext cx="59267" cy="59267"/>
          </a:xfrm>
          <a:prstGeom prst="ellipse">
            <a:avLst/>
          </a:prstGeom>
          <a:solidFill>
            <a:schemeClr val="tx1"/>
          </a:solidFill>
          <a:ln>
            <a:solidFill>
              <a:srgbClr val="2128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611403" y="1304668"/>
            <a:ext cx="723275" cy="369332"/>
          </a:xfrm>
          <a:prstGeom prst="rect">
            <a:avLst/>
          </a:prstGeom>
          <a:noFill/>
        </p:spPr>
        <p:txBody>
          <a:bodyPr wrap="none" rtlCol="0">
            <a:spAutoFit/>
          </a:bodyPr>
          <a:lstStyle/>
          <a:p>
            <a:r>
              <a:rPr kumimoji="1" lang="en-US" altLang="zh-CN" sz="1800" dirty="0">
                <a:latin typeface="+mj-ea"/>
                <a:ea typeface="+mj-ea"/>
              </a:rPr>
              <a:t>2011</a:t>
            </a:r>
            <a:endParaRPr kumimoji="1" lang="zh-CN" altLang="en-US" sz="1800" dirty="0">
              <a:latin typeface="+mj-ea"/>
              <a:ea typeface="+mj-ea"/>
            </a:endParaRPr>
          </a:p>
        </p:txBody>
      </p:sp>
      <p:sp>
        <p:nvSpPr>
          <p:cNvPr id="15" name="文本框 14"/>
          <p:cNvSpPr txBox="1"/>
          <p:nvPr/>
        </p:nvSpPr>
        <p:spPr>
          <a:xfrm>
            <a:off x="1611403" y="2474668"/>
            <a:ext cx="723275" cy="369332"/>
          </a:xfrm>
          <a:prstGeom prst="rect">
            <a:avLst/>
          </a:prstGeom>
          <a:noFill/>
        </p:spPr>
        <p:txBody>
          <a:bodyPr wrap="none" rtlCol="0">
            <a:spAutoFit/>
          </a:bodyPr>
          <a:lstStyle/>
          <a:p>
            <a:r>
              <a:rPr kumimoji="1" lang="en-US" altLang="zh-CN" sz="1800" dirty="0">
                <a:latin typeface="+mj-ea"/>
                <a:ea typeface="+mj-ea"/>
              </a:rPr>
              <a:t>2014</a:t>
            </a:r>
            <a:endParaRPr kumimoji="1" lang="zh-CN" altLang="en-US" sz="1800" dirty="0">
              <a:latin typeface="+mj-ea"/>
              <a:ea typeface="+mj-ea"/>
            </a:endParaRPr>
          </a:p>
        </p:txBody>
      </p:sp>
      <p:sp>
        <p:nvSpPr>
          <p:cNvPr id="16" name="文本框 15"/>
          <p:cNvSpPr txBox="1"/>
          <p:nvPr/>
        </p:nvSpPr>
        <p:spPr>
          <a:xfrm>
            <a:off x="1611403" y="3474000"/>
            <a:ext cx="723275" cy="369332"/>
          </a:xfrm>
          <a:prstGeom prst="rect">
            <a:avLst/>
          </a:prstGeom>
          <a:noFill/>
        </p:spPr>
        <p:txBody>
          <a:bodyPr wrap="square" rtlCol="0">
            <a:spAutoFit/>
          </a:bodyPr>
          <a:lstStyle/>
          <a:p>
            <a:r>
              <a:rPr kumimoji="1" lang="en-US" altLang="zh-CN" sz="1800" dirty="0">
                <a:latin typeface="+mj-ea"/>
                <a:ea typeface="+mj-ea"/>
              </a:rPr>
              <a:t>2016</a:t>
            </a:r>
            <a:endParaRPr kumimoji="1" lang="zh-CN" altLang="en-US" sz="1800" dirty="0">
              <a:latin typeface="+mj-ea"/>
              <a:ea typeface="+mj-ea"/>
            </a:endParaRPr>
          </a:p>
        </p:txBody>
      </p:sp>
      <p:sp>
        <p:nvSpPr>
          <p:cNvPr id="17" name="文本框 16"/>
          <p:cNvSpPr txBox="1"/>
          <p:nvPr/>
        </p:nvSpPr>
        <p:spPr>
          <a:xfrm>
            <a:off x="1611403" y="4677824"/>
            <a:ext cx="723275" cy="369332"/>
          </a:xfrm>
          <a:prstGeom prst="rect">
            <a:avLst/>
          </a:prstGeom>
          <a:noFill/>
        </p:spPr>
        <p:txBody>
          <a:bodyPr wrap="none" rtlCol="0">
            <a:spAutoFit/>
          </a:bodyPr>
          <a:lstStyle/>
          <a:p>
            <a:r>
              <a:rPr kumimoji="1" lang="en-US" altLang="zh-CN" sz="1800" dirty="0">
                <a:latin typeface="+mj-ea"/>
                <a:ea typeface="+mj-ea"/>
              </a:rPr>
              <a:t>2018</a:t>
            </a:r>
            <a:endParaRPr kumimoji="1" lang="zh-CN" altLang="en-US" sz="1800" dirty="0">
              <a:latin typeface="+mj-ea"/>
              <a:ea typeface="+mj-ea"/>
            </a:endParaRPr>
          </a:p>
        </p:txBody>
      </p:sp>
      <p:sp>
        <p:nvSpPr>
          <p:cNvPr id="18" name="文本框 17"/>
          <p:cNvSpPr txBox="1"/>
          <p:nvPr/>
        </p:nvSpPr>
        <p:spPr>
          <a:xfrm>
            <a:off x="1611403" y="5488121"/>
            <a:ext cx="723275" cy="369332"/>
          </a:xfrm>
          <a:prstGeom prst="rect">
            <a:avLst/>
          </a:prstGeom>
          <a:noFill/>
        </p:spPr>
        <p:txBody>
          <a:bodyPr wrap="none" rtlCol="0">
            <a:spAutoFit/>
          </a:bodyPr>
          <a:lstStyle/>
          <a:p>
            <a:r>
              <a:rPr kumimoji="1" lang="en-US" altLang="zh-CN" sz="1800" dirty="0">
                <a:latin typeface="+mj-ea"/>
                <a:ea typeface="+mj-ea"/>
              </a:rPr>
              <a:t>2020</a:t>
            </a:r>
            <a:endParaRPr kumimoji="1" lang="zh-CN" altLang="en-US" sz="1800" dirty="0">
              <a:latin typeface="+mj-ea"/>
              <a:ea typeface="+mj-ea"/>
            </a:endParaRPr>
          </a:p>
        </p:txBody>
      </p:sp>
      <p:pic>
        <p:nvPicPr>
          <p:cNvPr id="19" name="图片 18"/>
          <p:cNvPicPr>
            <a:picLocks noChangeAspect="1"/>
          </p:cNvPicPr>
          <p:nvPr/>
        </p:nvPicPr>
        <p:blipFill>
          <a:blip r:embed="rId3"/>
          <a:stretch>
            <a:fillRect/>
          </a:stretch>
        </p:blipFill>
        <p:spPr>
          <a:xfrm>
            <a:off x="4135256" y="2921758"/>
            <a:ext cx="6561591" cy="1506817"/>
          </a:xfrm>
          <a:prstGeom prst="rect">
            <a:avLst/>
          </a:prstGeom>
          <a:ln w="19050">
            <a:solidFill>
              <a:schemeClr val="tx1"/>
            </a:solidFill>
          </a:ln>
        </p:spPr>
      </p:pic>
      <p:pic>
        <p:nvPicPr>
          <p:cNvPr id="20" name="图片 19"/>
          <p:cNvPicPr>
            <a:picLocks noChangeAspect="1"/>
          </p:cNvPicPr>
          <p:nvPr/>
        </p:nvPicPr>
        <p:blipFill>
          <a:blip r:embed="rId4"/>
          <a:stretch>
            <a:fillRect/>
          </a:stretch>
        </p:blipFill>
        <p:spPr>
          <a:xfrm>
            <a:off x="2888780" y="3956177"/>
            <a:ext cx="5352341" cy="1506817"/>
          </a:xfrm>
          <a:prstGeom prst="rect">
            <a:avLst/>
          </a:prstGeom>
          <a:ln w="19050">
            <a:solidFill>
              <a:schemeClr val="tx1"/>
            </a:solidFill>
          </a:ln>
        </p:spPr>
      </p:pic>
      <p:cxnSp>
        <p:nvCxnSpPr>
          <p:cNvPr id="22" name="直线连接符 22"/>
          <p:cNvCxnSpPr/>
          <p:nvPr/>
        </p:nvCxnSpPr>
        <p:spPr>
          <a:xfrm>
            <a:off x="2262391" y="4869000"/>
            <a:ext cx="596755" cy="0"/>
          </a:xfrm>
          <a:prstGeom prst="line">
            <a:avLst/>
          </a:prstGeom>
          <a:ln>
            <a:solidFill>
              <a:srgbClr val="212834"/>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p:nvPr/>
        </p:nvCxnSpPr>
        <p:spPr>
          <a:xfrm>
            <a:off x="2262391" y="5677328"/>
            <a:ext cx="1763609" cy="0"/>
          </a:xfrm>
          <a:prstGeom prst="line">
            <a:avLst/>
          </a:prstGeom>
          <a:ln>
            <a:solidFill>
              <a:srgbClr val="212834"/>
            </a:solidFill>
          </a:ln>
        </p:spPr>
        <p:style>
          <a:lnRef idx="1">
            <a:schemeClr val="accent1"/>
          </a:lnRef>
          <a:fillRef idx="0">
            <a:schemeClr val="accent1"/>
          </a:fillRef>
          <a:effectRef idx="0">
            <a:schemeClr val="accent1"/>
          </a:effectRef>
          <a:fontRef idx="minor">
            <a:schemeClr val="tx1"/>
          </a:fontRef>
        </p:style>
      </p:cxnSp>
      <p:pic>
        <p:nvPicPr>
          <p:cNvPr id="24" name="图片 23"/>
          <p:cNvPicPr>
            <a:picLocks noChangeAspect="1"/>
          </p:cNvPicPr>
          <p:nvPr/>
        </p:nvPicPr>
        <p:blipFill>
          <a:blip r:embed="rId5"/>
          <a:stretch>
            <a:fillRect/>
          </a:stretch>
        </p:blipFill>
        <p:spPr>
          <a:xfrm>
            <a:off x="3666000" y="4907589"/>
            <a:ext cx="6519076" cy="1506817"/>
          </a:xfrm>
          <a:prstGeom prst="rect">
            <a:avLst/>
          </a:prstGeom>
          <a:ln w="19050">
            <a:solidFill>
              <a:srgbClr val="212834"/>
            </a:solid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en-US" altLang="zh-CN" spc="0" dirty="0"/>
              <a:t>Fast Identity Online (FIDO)</a:t>
            </a:r>
            <a:endParaRPr lang="zh-CN" altLang="en-US" spc="0" dirty="0"/>
          </a:p>
        </p:txBody>
      </p:sp>
      <p:pic>
        <p:nvPicPr>
          <p:cNvPr id="3" name="内容占位符 1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16000" y="941387"/>
            <a:ext cx="6229350" cy="4975225"/>
          </a:xfrm>
          <a:prstGeom prst="rect">
            <a:avLst/>
          </a:prstGeom>
          <a:ln w="19050">
            <a:solidFill>
              <a:srgbClr val="666666"/>
            </a:solidFill>
          </a:ln>
        </p:spPr>
      </p:pic>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26000" y="1584000"/>
            <a:ext cx="7014115" cy="4672769"/>
          </a:xfrm>
          <a:prstGeom prst="rect">
            <a:avLst/>
          </a:prstGeom>
          <a:ln w="19050">
            <a:solidFill>
              <a:srgbClr val="666666"/>
            </a:solid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en-US" altLang="zh-CN" spc="0" dirty="0"/>
              <a:t>Universal Authentication Framework (UAF)</a:t>
            </a:r>
            <a:endParaRPr lang="zh-CN" altLang="en-US" spc="0" dirty="0"/>
          </a:p>
        </p:txBody>
      </p:sp>
      <p:pic>
        <p:nvPicPr>
          <p:cNvPr id="3" name="Picture 4" descr="Fingerprint authentication added to Amazon's in-home delivery service app -  Evening Expres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59327" y="3666066"/>
            <a:ext cx="3415308" cy="2285153"/>
          </a:xfrm>
          <a:prstGeom prst="rect">
            <a:avLst/>
          </a:prstGeom>
          <a:noFill/>
          <a:extLst>
            <a:ext uri="{909E8E84-426E-40DD-AFC4-6F175D3DCCD1}">
              <a14:hiddenFill xmlns:a14="http://schemas.microsoft.com/office/drawing/2010/main">
                <a:solidFill>
                  <a:srgbClr val="FFFFFF"/>
                </a:solidFill>
              </a14:hiddenFill>
            </a:ext>
          </a:extLst>
        </p:spPr>
      </p:pic>
      <p:pic>
        <p:nvPicPr>
          <p:cNvPr id="4" name="内容占位符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5140" y="3666066"/>
            <a:ext cx="3428423" cy="2285153"/>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b="6645"/>
          <a:stretch>
            <a:fillRect/>
          </a:stretch>
        </p:blipFill>
        <p:spPr>
          <a:xfrm>
            <a:off x="1845140" y="983391"/>
            <a:ext cx="3428423" cy="2281459"/>
          </a:xfrm>
          <a:prstGeom prst="rect">
            <a:avLst/>
          </a:prstGeom>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b="7924"/>
          <a:stretch>
            <a:fillRect/>
          </a:stretch>
        </p:blipFill>
        <p:spPr>
          <a:xfrm>
            <a:off x="6508771" y="983391"/>
            <a:ext cx="3365864" cy="2281459"/>
          </a:xfrm>
          <a:prstGeom prst="rect">
            <a:avLst/>
          </a:prstGeom>
        </p:spPr>
      </p:pic>
      <p:pic>
        <p:nvPicPr>
          <p:cNvPr id="7" name="Picture 2" descr="Facebook to pay US$550 mil in biometric privacy accord | Free Malaysia  Today (FM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1789" y="2326528"/>
            <a:ext cx="3428424" cy="22814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xfrm>
            <a:off x="281353" y="638700"/>
            <a:ext cx="11629292" cy="495300"/>
          </a:xfrm>
        </p:spPr>
        <p:txBody>
          <a:bodyPr/>
          <a:lstStyle/>
          <a:p>
            <a:r>
              <a:rPr lang="zh-CN" altLang="en-US" dirty="0"/>
              <a:t>认证器注册阶段</a:t>
            </a:r>
            <a:endParaRPr lang="zh-CN" altLang="en-US" dirty="0"/>
          </a:p>
        </p:txBody>
      </p:sp>
      <p:sp>
        <p:nvSpPr>
          <p:cNvPr id="2" name="标题 1"/>
          <p:cNvSpPr>
            <a:spLocks noGrp="1"/>
          </p:cNvSpPr>
          <p:nvPr>
            <p:ph type="title"/>
          </p:nvPr>
        </p:nvSpPr>
        <p:spPr>
          <a:xfrm>
            <a:off x="246000" y="90765"/>
            <a:ext cx="11655000" cy="593235"/>
          </a:xfrm>
        </p:spPr>
        <p:txBody>
          <a:bodyPr/>
          <a:lstStyle/>
          <a:p>
            <a:r>
              <a:rPr lang="en-US" altLang="zh-CN" spc="0" dirty="0"/>
              <a:t>Universal Authentication Framework (UAF)</a:t>
            </a:r>
            <a:endParaRPr lang="zh-CN" altLang="en-US" spc="0" dirty="0"/>
          </a:p>
        </p:txBody>
      </p:sp>
      <p:pic>
        <p:nvPicPr>
          <p:cNvPr id="8" name="图片 7"/>
          <p:cNvPicPr>
            <a:picLocks noChangeAspect="1"/>
          </p:cNvPicPr>
          <p:nvPr/>
        </p:nvPicPr>
        <p:blipFill>
          <a:blip r:embed="rId1"/>
          <a:stretch>
            <a:fillRect/>
          </a:stretch>
        </p:blipFill>
        <p:spPr>
          <a:xfrm>
            <a:off x="648852" y="2304000"/>
            <a:ext cx="1800615" cy="1999670"/>
          </a:xfrm>
          <a:prstGeom prst="rect">
            <a:avLst/>
          </a:prstGeom>
        </p:spPr>
      </p:pic>
      <p:pic>
        <p:nvPicPr>
          <p:cNvPr id="11" name="图片 10"/>
          <p:cNvPicPr>
            <a:picLocks noChangeAspect="1"/>
          </p:cNvPicPr>
          <p:nvPr/>
        </p:nvPicPr>
        <p:blipFill>
          <a:blip r:embed="rId2"/>
          <a:stretch>
            <a:fillRect/>
          </a:stretch>
        </p:blipFill>
        <p:spPr>
          <a:xfrm>
            <a:off x="9626652" y="2408599"/>
            <a:ext cx="1652266" cy="1753713"/>
          </a:xfrm>
          <a:prstGeom prst="rect">
            <a:avLst/>
          </a:prstGeom>
        </p:spPr>
      </p:pic>
      <p:cxnSp>
        <p:nvCxnSpPr>
          <p:cNvPr id="14" name="直接箭头连接符 13"/>
          <p:cNvCxnSpPr/>
          <p:nvPr/>
        </p:nvCxnSpPr>
        <p:spPr>
          <a:xfrm flipV="1">
            <a:off x="2474662" y="3271494"/>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567763" y="2835395"/>
            <a:ext cx="1107996" cy="369332"/>
          </a:xfrm>
          <a:prstGeom prst="rect">
            <a:avLst/>
          </a:prstGeom>
        </p:spPr>
        <p:txBody>
          <a:bodyPr wrap="none">
            <a:spAutoFit/>
          </a:bodyPr>
          <a:lstStyle/>
          <a:p>
            <a:r>
              <a:rPr lang="zh-CN" altLang="en-US" dirty="0">
                <a:latin typeface="微软雅黑" pitchFamily="34" charset="-122"/>
                <a:ea typeface="微软雅黑" pitchFamily="34" charset="-122"/>
              </a:rPr>
              <a:t>用户许可</a:t>
            </a:r>
            <a:endParaRPr lang="en-GB" dirty="0">
              <a:latin typeface="微软雅黑" pitchFamily="34" charset="-122"/>
              <a:ea typeface="微软雅黑" pitchFamily="34" charset="-122"/>
            </a:endParaRPr>
          </a:p>
        </p:txBody>
      </p: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4196" y="2426826"/>
            <a:ext cx="1630679" cy="1985669"/>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0199" y="2480493"/>
            <a:ext cx="1559780" cy="1878335"/>
          </a:xfrm>
          <a:prstGeom prst="rect">
            <a:avLst/>
          </a:prstGeom>
        </p:spPr>
      </p:pic>
      <p:cxnSp>
        <p:nvCxnSpPr>
          <p:cNvPr id="19" name="直接箭头连接符 18"/>
          <p:cNvCxnSpPr/>
          <p:nvPr/>
        </p:nvCxnSpPr>
        <p:spPr>
          <a:xfrm flipV="1">
            <a:off x="5455855" y="3285395"/>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519777" y="2835395"/>
            <a:ext cx="1107996" cy="369332"/>
          </a:xfrm>
          <a:prstGeom prst="rect">
            <a:avLst/>
          </a:prstGeom>
        </p:spPr>
        <p:txBody>
          <a:bodyPr wrap="none">
            <a:spAutoFit/>
          </a:bodyPr>
          <a:lstStyle/>
          <a:p>
            <a:r>
              <a:rPr lang="zh-CN" altLang="en-US" dirty="0">
                <a:latin typeface="微软雅黑" pitchFamily="34" charset="-122"/>
                <a:ea typeface="微软雅黑" pitchFamily="34" charset="-122"/>
              </a:rPr>
              <a:t>密钥生成</a:t>
            </a:r>
            <a:endParaRPr lang="en-GB" dirty="0">
              <a:latin typeface="微软雅黑" pitchFamily="34" charset="-122"/>
              <a:ea typeface="微软雅黑" pitchFamily="34" charset="-122"/>
            </a:endParaRPr>
          </a:p>
        </p:txBody>
      </p:sp>
      <p:cxnSp>
        <p:nvCxnSpPr>
          <p:cNvPr id="21" name="直接箭头连接符 20"/>
          <p:cNvCxnSpPr/>
          <p:nvPr/>
        </p:nvCxnSpPr>
        <p:spPr>
          <a:xfrm flipV="1">
            <a:off x="8357656" y="3288699"/>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9"/>
          <p:cNvSpPr txBox="1"/>
          <p:nvPr/>
        </p:nvSpPr>
        <p:spPr>
          <a:xfrm>
            <a:off x="289811" y="4640604"/>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注册开始</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3" name="TextBox 9"/>
          <p:cNvSpPr txBox="1"/>
          <p:nvPr/>
        </p:nvSpPr>
        <p:spPr>
          <a:xfrm>
            <a:off x="3139094" y="4640604"/>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认证器本地记录指纹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4" name="TextBox 9"/>
          <p:cNvSpPr txBox="1"/>
          <p:nvPr/>
        </p:nvSpPr>
        <p:spPr>
          <a:xfrm>
            <a:off x="5543312" y="4358828"/>
            <a:ext cx="3801249"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生成用户认证签名密钥对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 </a:t>
            </a:r>
            <a:r>
              <a:rPr lang="en-US" altLang="zh-CN" sz="2000" dirty="0">
                <a:solidFill>
                  <a:srgbClr val="212834"/>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  pk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5" name="TextBox 9"/>
          <p:cNvSpPr txBox="1"/>
          <p:nvPr/>
        </p:nvSpPr>
        <p:spPr>
          <a:xfrm>
            <a:off x="9165461" y="4361318"/>
            <a:ext cx="2574647" cy="922688"/>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注册成功</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例如：银行网站</a:t>
            </a:r>
            <a:endParaRPr lang="en-US" altLang="zh-CN"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3" name="矩形 12"/>
          <p:cNvSpPr/>
          <p:nvPr/>
        </p:nvSpPr>
        <p:spPr>
          <a:xfrm>
            <a:off x="8465151" y="2835395"/>
            <a:ext cx="1122936" cy="369332"/>
          </a:xfrm>
          <a:prstGeom prst="rect">
            <a:avLst/>
          </a:prstGeom>
        </p:spPr>
        <p:txBody>
          <a:bodyPr wrap="none">
            <a:spAutoFit/>
          </a:bodyPr>
          <a:lstStyle/>
          <a:p>
            <a:r>
              <a:rPr lang="zh-CN" altLang="en-US" dirty="0">
                <a:latin typeface="微软雅黑" pitchFamily="34" charset="-122"/>
                <a:ea typeface="微软雅黑" pitchFamily="34" charset="-122"/>
              </a:rPr>
              <a:t>发送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pk</a:t>
            </a:r>
            <a:r>
              <a:rPr lang="en-US" altLang="zh-CN"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endParaRPr lang="en-GB" dirty="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3" grpId="0"/>
      <p:bldP spid="24" grpId="0"/>
      <p:bldP spid="25"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计算机领域的形式化方法</a:t>
            </a:r>
            <a:endParaRPr lang="zh-CN" altLang="en-US" dirty="0"/>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8" r="17599"/>
          <a:stretch>
            <a:fillRect/>
          </a:stretch>
        </p:blipFill>
        <p:spPr>
          <a:xfrm>
            <a:off x="6652916" y="3122364"/>
            <a:ext cx="3853084" cy="2622443"/>
          </a:xfrm>
          <a:prstGeom prst="rect">
            <a:avLst/>
          </a:prstGeom>
          <a:effectLst>
            <a:softEdge rad="50800"/>
          </a:effectLst>
        </p:spPr>
      </p:pic>
      <p:sp>
        <p:nvSpPr>
          <p:cNvPr id="2" name="TextBox 9"/>
          <p:cNvSpPr txBox="1"/>
          <p:nvPr/>
        </p:nvSpPr>
        <p:spPr>
          <a:xfrm>
            <a:off x="786000" y="867080"/>
            <a:ext cx="10417499" cy="1691873"/>
          </a:xfrm>
          <a:prstGeom prst="rect">
            <a:avLst/>
          </a:prstGeom>
          <a:noFill/>
        </p:spPr>
        <p:txBody>
          <a:bodyPr wrap="square" rtlCol="0">
            <a:spAutoFit/>
          </a:bodyPr>
          <a:lstStyle/>
          <a:p>
            <a:pPr indent="457200">
              <a:lnSpc>
                <a:spcPct val="150000"/>
              </a:lnSpc>
              <a:spcAft>
                <a:spcPts val="600"/>
              </a:spcAft>
            </a:pP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当年</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Intel</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Pentium CPU</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浮点运算单元出错</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(FDIV Bug)</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，数以万计的</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CPU</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不得不回收和替换，给</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Intel</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造成了巨大损失</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(475M</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美元</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。从那之后，</a:t>
            </a:r>
            <a:r>
              <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Intel</a:t>
            </a: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开始在其芯片设计中广泛采用形式化方法</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r="8024"/>
          <a:stretch>
            <a:fillRect/>
          </a:stretch>
        </p:blipFill>
        <p:spPr>
          <a:xfrm>
            <a:off x="1686000" y="3114000"/>
            <a:ext cx="3853086" cy="2622445"/>
          </a:xfrm>
          <a:prstGeom prst="rect">
            <a:avLst/>
          </a:prstGeom>
          <a:effectLst>
            <a:softEdge rad="50800"/>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type="body" sz="quarter" idx="10"/>
          </p:nvPr>
        </p:nvSpPr>
        <p:spPr>
          <a:xfrm>
            <a:off x="281353" y="638700"/>
            <a:ext cx="11629292" cy="495300"/>
          </a:xfrm>
        </p:spPr>
        <p:txBody>
          <a:bodyPr/>
          <a:lstStyle/>
          <a:p>
            <a:r>
              <a:rPr lang="zh-CN" altLang="en-US"/>
              <a:t>登录</a:t>
            </a:r>
            <a:r>
              <a:rPr lang="en-US" altLang="zh-CN"/>
              <a:t>/</a:t>
            </a:r>
            <a:r>
              <a:rPr lang="zh-CN" altLang="en-US"/>
              <a:t>认证</a:t>
            </a:r>
            <a:r>
              <a:rPr lang="en-US" altLang="zh-CN"/>
              <a:t>/</a:t>
            </a:r>
            <a:r>
              <a:rPr lang="zh-CN" altLang="en-US"/>
              <a:t>交易确认过程</a:t>
            </a:r>
            <a:endParaRPr lang="zh-CN" altLang="en-US" dirty="0"/>
          </a:p>
        </p:txBody>
      </p:sp>
      <p:sp>
        <p:nvSpPr>
          <p:cNvPr id="2" name="标题 1"/>
          <p:cNvSpPr>
            <a:spLocks noGrp="1"/>
          </p:cNvSpPr>
          <p:nvPr>
            <p:ph type="title"/>
          </p:nvPr>
        </p:nvSpPr>
        <p:spPr>
          <a:xfrm>
            <a:off x="246000" y="90765"/>
            <a:ext cx="11655000" cy="593235"/>
          </a:xfrm>
        </p:spPr>
        <p:txBody>
          <a:bodyPr/>
          <a:lstStyle/>
          <a:p>
            <a:r>
              <a:rPr lang="en-US" altLang="zh-CN" spc="0" dirty="0"/>
              <a:t>Universal Authentication Framework (UAF)</a:t>
            </a:r>
            <a:endParaRPr lang="zh-CN" altLang="en-US" spc="0" dirty="0"/>
          </a:p>
        </p:txBody>
      </p:sp>
      <p:pic>
        <p:nvPicPr>
          <p:cNvPr id="9" name="图片 8"/>
          <p:cNvPicPr>
            <a:picLocks noChangeAspect="1"/>
          </p:cNvPicPr>
          <p:nvPr/>
        </p:nvPicPr>
        <p:blipFill>
          <a:blip r:embed="rId1"/>
          <a:stretch>
            <a:fillRect/>
          </a:stretch>
        </p:blipFill>
        <p:spPr>
          <a:xfrm>
            <a:off x="606000" y="2431083"/>
            <a:ext cx="1735711" cy="1885019"/>
          </a:xfrm>
          <a:prstGeom prst="rect">
            <a:avLst/>
          </a:prstGeom>
        </p:spPr>
      </p:pic>
      <p:pic>
        <p:nvPicPr>
          <p:cNvPr id="10" name="图片 9"/>
          <p:cNvPicPr>
            <a:picLocks noChangeAspect="1"/>
          </p:cNvPicPr>
          <p:nvPr/>
        </p:nvPicPr>
        <p:blipFill>
          <a:blip r:embed="rId2"/>
          <a:stretch>
            <a:fillRect/>
          </a:stretch>
        </p:blipFill>
        <p:spPr>
          <a:xfrm>
            <a:off x="9638134" y="2415086"/>
            <a:ext cx="1675501" cy="1762058"/>
          </a:xfrm>
          <a:prstGeom prst="rect">
            <a:avLst/>
          </a:prstGeom>
        </p:spPr>
      </p:pic>
      <p:cxnSp>
        <p:nvCxnSpPr>
          <p:cNvPr id="15" name="直接箭头连接符 14"/>
          <p:cNvCxnSpPr/>
          <p:nvPr/>
        </p:nvCxnSpPr>
        <p:spPr>
          <a:xfrm flipV="1">
            <a:off x="2387681" y="3241983"/>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682591" y="2799456"/>
            <a:ext cx="646331" cy="369332"/>
          </a:xfrm>
          <a:prstGeom prst="rect">
            <a:avLst/>
          </a:prstGeom>
        </p:spPr>
        <p:txBody>
          <a:bodyPr wrap="none">
            <a:spAutoFit/>
          </a:bodyPr>
          <a:lstStyle/>
          <a:p>
            <a:r>
              <a:rPr lang="zh-CN" altLang="en-US" dirty="0">
                <a:latin typeface="微软雅黑" pitchFamily="34" charset="-122"/>
                <a:ea typeface="微软雅黑" pitchFamily="34" charset="-122"/>
              </a:rPr>
              <a:t>挑战</a:t>
            </a:r>
            <a:endParaRPr lang="en-GB" dirty="0">
              <a:latin typeface="微软雅黑" pitchFamily="34" charset="-122"/>
              <a:ea typeface="微软雅黑" pitchFamily="34" charset="-122"/>
            </a:endParaRPr>
          </a:p>
        </p:txBody>
      </p:sp>
      <p:cxnSp>
        <p:nvCxnSpPr>
          <p:cNvPr id="17" name="直接箭头连接符 16"/>
          <p:cNvCxnSpPr/>
          <p:nvPr/>
        </p:nvCxnSpPr>
        <p:spPr>
          <a:xfrm flipV="1">
            <a:off x="5361214" y="3241983"/>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458610" y="2799456"/>
            <a:ext cx="1107996" cy="369332"/>
          </a:xfrm>
          <a:prstGeom prst="rect">
            <a:avLst/>
          </a:prstGeom>
        </p:spPr>
        <p:txBody>
          <a:bodyPr wrap="none">
            <a:spAutoFit/>
          </a:bodyPr>
          <a:lstStyle/>
          <a:p>
            <a:r>
              <a:rPr lang="zh-CN" altLang="en-US" dirty="0">
                <a:latin typeface="微软雅黑" pitchFamily="34" charset="-122"/>
                <a:ea typeface="微软雅黑" pitchFamily="34" charset="-122"/>
              </a:rPr>
              <a:t>选择密钥</a:t>
            </a:r>
            <a:endParaRPr lang="en-GB" dirty="0">
              <a:latin typeface="微软雅黑" pitchFamily="34" charset="-122"/>
              <a:ea typeface="微软雅黑" pitchFamily="34" charset="-122"/>
            </a:endParaRPr>
          </a:p>
        </p:txBody>
      </p:sp>
      <p:cxnSp>
        <p:nvCxnSpPr>
          <p:cNvPr id="19" name="直接箭头连接符 18"/>
          <p:cNvCxnSpPr/>
          <p:nvPr/>
        </p:nvCxnSpPr>
        <p:spPr>
          <a:xfrm flipV="1">
            <a:off x="8395867" y="3241983"/>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679730" y="2799456"/>
            <a:ext cx="646331" cy="369332"/>
          </a:xfrm>
          <a:prstGeom prst="rect">
            <a:avLst/>
          </a:prstGeom>
        </p:spPr>
        <p:txBody>
          <a:bodyPr wrap="none">
            <a:spAutoFit/>
          </a:bodyPr>
          <a:lstStyle/>
          <a:p>
            <a:r>
              <a:rPr lang="zh-CN" altLang="en-US" dirty="0">
                <a:latin typeface="微软雅黑" pitchFamily="34" charset="-122"/>
                <a:ea typeface="微软雅黑" pitchFamily="34" charset="-122"/>
              </a:rPr>
              <a:t>响应</a:t>
            </a:r>
            <a:endParaRPr lang="en-GB" dirty="0">
              <a:latin typeface="微软雅黑" pitchFamily="34" charset="-122"/>
              <a:ea typeface="微软雅黑" pitchFamily="34" charset="-122"/>
            </a:endParaRPr>
          </a:p>
        </p:txBody>
      </p:sp>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2378" y="2437969"/>
            <a:ext cx="1670752" cy="1974526"/>
          </a:xfrm>
          <a:prstGeom prst="rect">
            <a:avLst/>
          </a:prstGeom>
        </p:spPr>
      </p:pic>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13858" y="2437969"/>
            <a:ext cx="1653800" cy="1939534"/>
          </a:xfrm>
          <a:prstGeom prst="rect">
            <a:avLst/>
          </a:prstGeom>
        </p:spPr>
      </p:pic>
      <p:sp>
        <p:nvSpPr>
          <p:cNvPr id="23" name="TextBox 9"/>
          <p:cNvSpPr txBox="1"/>
          <p:nvPr/>
        </p:nvSpPr>
        <p:spPr>
          <a:xfrm>
            <a:off x="281353" y="4671866"/>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尝试登录</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4" name="TextBox 9"/>
          <p:cNvSpPr txBox="1"/>
          <p:nvPr/>
        </p:nvSpPr>
        <p:spPr>
          <a:xfrm>
            <a:off x="3202864" y="4420789"/>
            <a:ext cx="2363143"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用户本地验证指纹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解锁认证私钥 </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endPar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5" name="TextBox 9"/>
          <p:cNvSpPr txBox="1"/>
          <p:nvPr/>
        </p:nvSpPr>
        <p:spPr>
          <a:xfrm>
            <a:off x="6118369" y="4422689"/>
            <a:ext cx="2574647"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使用 </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 </a:t>
            </a: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签名挑战值</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计算响应</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6" name="TextBox 9"/>
          <p:cNvSpPr txBox="1"/>
          <p:nvPr/>
        </p:nvSpPr>
        <p:spPr>
          <a:xfrm>
            <a:off x="9188560" y="4702565"/>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验证签名，成功登录</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4" grpId="0"/>
      <p:bldP spid="25" grpId="0"/>
      <p:bldP spid="2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696000" y="144000"/>
            <a:ext cx="1800615" cy="1999670"/>
          </a:xfrm>
          <a:prstGeom prst="rect">
            <a:avLst/>
          </a:prstGeom>
        </p:spPr>
      </p:pic>
      <p:pic>
        <p:nvPicPr>
          <p:cNvPr id="5" name="图片 4"/>
          <p:cNvPicPr>
            <a:picLocks noChangeAspect="1"/>
          </p:cNvPicPr>
          <p:nvPr/>
        </p:nvPicPr>
        <p:blipFill>
          <a:blip r:embed="rId2"/>
          <a:stretch>
            <a:fillRect/>
          </a:stretch>
        </p:blipFill>
        <p:spPr>
          <a:xfrm>
            <a:off x="9673800" y="248599"/>
            <a:ext cx="1652266" cy="1753713"/>
          </a:xfrm>
          <a:prstGeom prst="rect">
            <a:avLst/>
          </a:prstGeom>
        </p:spPr>
      </p:pic>
      <p:cxnSp>
        <p:nvCxnSpPr>
          <p:cNvPr id="6" name="直接箭头连接符 5"/>
          <p:cNvCxnSpPr/>
          <p:nvPr/>
        </p:nvCxnSpPr>
        <p:spPr>
          <a:xfrm flipV="1">
            <a:off x="2521810" y="1111494"/>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2614911" y="675395"/>
            <a:ext cx="1107996" cy="369332"/>
          </a:xfrm>
          <a:prstGeom prst="rect">
            <a:avLst/>
          </a:prstGeom>
        </p:spPr>
        <p:txBody>
          <a:bodyPr wrap="none">
            <a:spAutoFit/>
          </a:bodyPr>
          <a:lstStyle/>
          <a:p>
            <a:r>
              <a:rPr lang="zh-CN" altLang="en-US" dirty="0">
                <a:latin typeface="微软雅黑" pitchFamily="34" charset="-122"/>
                <a:ea typeface="微软雅黑" pitchFamily="34" charset="-122"/>
              </a:rPr>
              <a:t>用户许可</a:t>
            </a:r>
            <a:endParaRPr lang="en-GB" dirty="0">
              <a:latin typeface="微软雅黑" pitchFamily="34" charset="-122"/>
              <a:ea typeface="微软雅黑"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41344" y="266826"/>
            <a:ext cx="1630679" cy="198566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7347" y="320493"/>
            <a:ext cx="1559780" cy="1878335"/>
          </a:xfrm>
          <a:prstGeom prst="rect">
            <a:avLst/>
          </a:prstGeom>
        </p:spPr>
      </p:pic>
      <p:cxnSp>
        <p:nvCxnSpPr>
          <p:cNvPr id="10" name="直接箭头连接符 9"/>
          <p:cNvCxnSpPr/>
          <p:nvPr/>
        </p:nvCxnSpPr>
        <p:spPr>
          <a:xfrm flipV="1">
            <a:off x="5503003" y="1125395"/>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566925" y="675395"/>
            <a:ext cx="1107996" cy="369332"/>
          </a:xfrm>
          <a:prstGeom prst="rect">
            <a:avLst/>
          </a:prstGeom>
        </p:spPr>
        <p:txBody>
          <a:bodyPr wrap="none">
            <a:spAutoFit/>
          </a:bodyPr>
          <a:lstStyle/>
          <a:p>
            <a:r>
              <a:rPr lang="zh-CN" altLang="en-US" dirty="0">
                <a:latin typeface="微软雅黑" pitchFamily="34" charset="-122"/>
                <a:ea typeface="微软雅黑" pitchFamily="34" charset="-122"/>
              </a:rPr>
              <a:t>密钥生成</a:t>
            </a:r>
            <a:endParaRPr lang="en-GB" dirty="0">
              <a:latin typeface="微软雅黑" pitchFamily="34" charset="-122"/>
              <a:ea typeface="微软雅黑" pitchFamily="34" charset="-122"/>
            </a:endParaRPr>
          </a:p>
        </p:txBody>
      </p:sp>
      <p:cxnSp>
        <p:nvCxnSpPr>
          <p:cNvPr id="12" name="直接箭头连接符 11"/>
          <p:cNvCxnSpPr/>
          <p:nvPr/>
        </p:nvCxnSpPr>
        <p:spPr>
          <a:xfrm flipV="1">
            <a:off x="8404804" y="1128699"/>
            <a:ext cx="1294199" cy="95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9"/>
          <p:cNvSpPr txBox="1"/>
          <p:nvPr/>
        </p:nvSpPr>
        <p:spPr>
          <a:xfrm>
            <a:off x="336959" y="2480604"/>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注册开始</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4" name="TextBox 9"/>
          <p:cNvSpPr txBox="1"/>
          <p:nvPr/>
        </p:nvSpPr>
        <p:spPr>
          <a:xfrm>
            <a:off x="3186242" y="2480604"/>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认证器本地记录指纹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5" name="TextBox 9"/>
          <p:cNvSpPr txBox="1"/>
          <p:nvPr/>
        </p:nvSpPr>
        <p:spPr>
          <a:xfrm>
            <a:off x="5590460" y="2198828"/>
            <a:ext cx="3801249"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生成用户认证签名密钥对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 </a:t>
            </a:r>
            <a:r>
              <a:rPr lang="en-US" altLang="zh-CN" sz="2000" dirty="0">
                <a:solidFill>
                  <a:srgbClr val="212834"/>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  pk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6" name="TextBox 9"/>
          <p:cNvSpPr txBox="1"/>
          <p:nvPr/>
        </p:nvSpPr>
        <p:spPr>
          <a:xfrm>
            <a:off x="9212609" y="2201318"/>
            <a:ext cx="2574647" cy="922688"/>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注册成功</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例如：银行网站</a:t>
            </a:r>
            <a:endParaRPr lang="en-US" altLang="zh-CN"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7" name="矩形 16"/>
          <p:cNvSpPr/>
          <p:nvPr/>
        </p:nvSpPr>
        <p:spPr>
          <a:xfrm>
            <a:off x="8512299" y="675395"/>
            <a:ext cx="1122936" cy="369332"/>
          </a:xfrm>
          <a:prstGeom prst="rect">
            <a:avLst/>
          </a:prstGeom>
        </p:spPr>
        <p:txBody>
          <a:bodyPr wrap="none">
            <a:spAutoFit/>
          </a:bodyPr>
          <a:lstStyle/>
          <a:p>
            <a:r>
              <a:rPr lang="zh-CN" altLang="en-US" dirty="0">
                <a:latin typeface="微软雅黑" pitchFamily="34" charset="-122"/>
                <a:ea typeface="微软雅黑" pitchFamily="34" charset="-122"/>
              </a:rPr>
              <a:t>发送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pk</a:t>
            </a:r>
            <a:r>
              <a:rPr lang="en-US" altLang="zh-CN"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endParaRPr lang="en-GB" dirty="0">
              <a:latin typeface="微软雅黑" pitchFamily="34" charset="-122"/>
              <a:ea typeface="微软雅黑" pitchFamily="34" charset="-122"/>
            </a:endParaRPr>
          </a:p>
        </p:txBody>
      </p:sp>
      <p:pic>
        <p:nvPicPr>
          <p:cNvPr id="18" name="图片 17"/>
          <p:cNvPicPr>
            <a:picLocks noChangeAspect="1"/>
          </p:cNvPicPr>
          <p:nvPr/>
        </p:nvPicPr>
        <p:blipFill>
          <a:blip r:embed="rId5"/>
          <a:stretch>
            <a:fillRect/>
          </a:stretch>
        </p:blipFill>
        <p:spPr>
          <a:xfrm>
            <a:off x="694893" y="3421835"/>
            <a:ext cx="1735711" cy="1885019"/>
          </a:xfrm>
          <a:prstGeom prst="rect">
            <a:avLst/>
          </a:prstGeom>
        </p:spPr>
      </p:pic>
      <p:pic>
        <p:nvPicPr>
          <p:cNvPr id="19" name="图片 18"/>
          <p:cNvPicPr>
            <a:picLocks noChangeAspect="1"/>
          </p:cNvPicPr>
          <p:nvPr/>
        </p:nvPicPr>
        <p:blipFill>
          <a:blip r:embed="rId2"/>
          <a:stretch>
            <a:fillRect/>
          </a:stretch>
        </p:blipFill>
        <p:spPr>
          <a:xfrm>
            <a:off x="9727027" y="3405838"/>
            <a:ext cx="1675501" cy="1762058"/>
          </a:xfrm>
          <a:prstGeom prst="rect">
            <a:avLst/>
          </a:prstGeom>
        </p:spPr>
      </p:pic>
      <p:cxnSp>
        <p:nvCxnSpPr>
          <p:cNvPr id="20" name="直接箭头连接符 19"/>
          <p:cNvCxnSpPr/>
          <p:nvPr/>
        </p:nvCxnSpPr>
        <p:spPr>
          <a:xfrm flipV="1">
            <a:off x="2476574" y="4232735"/>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771484" y="3790208"/>
            <a:ext cx="646331" cy="369332"/>
          </a:xfrm>
          <a:prstGeom prst="rect">
            <a:avLst/>
          </a:prstGeom>
        </p:spPr>
        <p:txBody>
          <a:bodyPr wrap="none">
            <a:spAutoFit/>
          </a:bodyPr>
          <a:lstStyle/>
          <a:p>
            <a:r>
              <a:rPr lang="zh-CN" altLang="en-US" dirty="0">
                <a:latin typeface="微软雅黑" pitchFamily="34" charset="-122"/>
                <a:ea typeface="微软雅黑" pitchFamily="34" charset="-122"/>
              </a:rPr>
              <a:t>挑战</a:t>
            </a:r>
            <a:endParaRPr lang="en-GB" dirty="0">
              <a:latin typeface="微软雅黑" pitchFamily="34" charset="-122"/>
              <a:ea typeface="微软雅黑" pitchFamily="34" charset="-122"/>
            </a:endParaRPr>
          </a:p>
        </p:txBody>
      </p:sp>
      <p:cxnSp>
        <p:nvCxnSpPr>
          <p:cNvPr id="22" name="直接箭头连接符 21"/>
          <p:cNvCxnSpPr/>
          <p:nvPr/>
        </p:nvCxnSpPr>
        <p:spPr>
          <a:xfrm flipV="1">
            <a:off x="5450107" y="4232735"/>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547503" y="3790208"/>
            <a:ext cx="1107996" cy="369332"/>
          </a:xfrm>
          <a:prstGeom prst="rect">
            <a:avLst/>
          </a:prstGeom>
        </p:spPr>
        <p:txBody>
          <a:bodyPr wrap="none">
            <a:spAutoFit/>
          </a:bodyPr>
          <a:lstStyle/>
          <a:p>
            <a:r>
              <a:rPr lang="zh-CN" altLang="en-US" dirty="0">
                <a:latin typeface="微软雅黑" pitchFamily="34" charset="-122"/>
                <a:ea typeface="微软雅黑" pitchFamily="34" charset="-122"/>
              </a:rPr>
              <a:t>选择密钥</a:t>
            </a:r>
            <a:endParaRPr lang="en-GB" dirty="0">
              <a:latin typeface="微软雅黑" pitchFamily="34" charset="-122"/>
              <a:ea typeface="微软雅黑" pitchFamily="34" charset="-122"/>
            </a:endParaRPr>
          </a:p>
        </p:txBody>
      </p:sp>
      <p:cxnSp>
        <p:nvCxnSpPr>
          <p:cNvPr id="24" name="直接箭头连接符 23"/>
          <p:cNvCxnSpPr/>
          <p:nvPr/>
        </p:nvCxnSpPr>
        <p:spPr>
          <a:xfrm flipV="1">
            <a:off x="8484760" y="4232735"/>
            <a:ext cx="1312398" cy="9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768623" y="3790208"/>
            <a:ext cx="646331" cy="369332"/>
          </a:xfrm>
          <a:prstGeom prst="rect">
            <a:avLst/>
          </a:prstGeom>
        </p:spPr>
        <p:txBody>
          <a:bodyPr wrap="none">
            <a:spAutoFit/>
          </a:bodyPr>
          <a:lstStyle/>
          <a:p>
            <a:r>
              <a:rPr lang="zh-CN" altLang="en-US" dirty="0">
                <a:latin typeface="微软雅黑" pitchFamily="34" charset="-122"/>
                <a:ea typeface="微软雅黑" pitchFamily="34" charset="-122"/>
              </a:rPr>
              <a:t>响应</a:t>
            </a:r>
            <a:endParaRPr lang="en-GB" dirty="0">
              <a:latin typeface="微软雅黑" pitchFamily="34" charset="-122"/>
              <a:ea typeface="微软雅黑" pitchFamily="34" charset="-122"/>
            </a:endParaRPr>
          </a:p>
        </p:txBody>
      </p:sp>
      <p:pic>
        <p:nvPicPr>
          <p:cNvPr id="26" name="图片 2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1271" y="3428721"/>
            <a:ext cx="1670752" cy="1974526"/>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02751" y="3428721"/>
            <a:ext cx="1653800" cy="1939534"/>
          </a:xfrm>
          <a:prstGeom prst="rect">
            <a:avLst/>
          </a:prstGeom>
        </p:spPr>
      </p:pic>
      <p:sp>
        <p:nvSpPr>
          <p:cNvPr id="28" name="TextBox 9"/>
          <p:cNvSpPr txBox="1"/>
          <p:nvPr/>
        </p:nvSpPr>
        <p:spPr>
          <a:xfrm>
            <a:off x="370246" y="5662618"/>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尝试登录</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9" name="TextBox 9"/>
          <p:cNvSpPr txBox="1"/>
          <p:nvPr/>
        </p:nvSpPr>
        <p:spPr>
          <a:xfrm>
            <a:off x="3291757" y="5411541"/>
            <a:ext cx="2363143"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用户本地验证指纹</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解锁认证私钥 </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endPar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30" name="TextBox 9"/>
          <p:cNvSpPr txBox="1"/>
          <p:nvPr/>
        </p:nvSpPr>
        <p:spPr>
          <a:xfrm>
            <a:off x="6207262" y="5413441"/>
            <a:ext cx="2574647" cy="963662"/>
          </a:xfrm>
          <a:prstGeom prst="rect">
            <a:avLst/>
          </a:prstGeom>
          <a:noFill/>
        </p:spPr>
        <p:txBody>
          <a:bodyPr wrap="square" rtlCol="0">
            <a:spAutoFit/>
          </a:bodyPr>
          <a:lstStyle/>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使用 </a:t>
            </a:r>
            <a:r>
              <a:rPr lang="en-US" altLang="zh-CN" sz="2000"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sz="2000"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 </a:t>
            </a: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签名挑战值</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lnSpc>
                <a:spcPct val="150000"/>
              </a:lnSpc>
            </a:pP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计算响应</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31" name="TextBox 9"/>
          <p:cNvSpPr txBox="1"/>
          <p:nvPr/>
        </p:nvSpPr>
        <p:spPr>
          <a:xfrm>
            <a:off x="9277453" y="5693317"/>
            <a:ext cx="2574647"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验证签名，成功登录</a:t>
            </a:r>
            <a:endParaRPr lang="en-US" altLang="zh-CN"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p:bldP spid="14" grpId="0"/>
      <p:bldP spid="15" grpId="0"/>
      <p:bldP spid="16" grpId="0"/>
      <p:bldP spid="17" grpId="0"/>
      <p:bldP spid="21" grpId="0"/>
      <p:bldP spid="23" grpId="0"/>
      <p:bldP spid="25" grpId="0"/>
      <p:bldP spid="29" grpId="0"/>
      <p:bldP spid="30" grpId="0"/>
      <p:bldP spid="3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en-US" altLang="zh-CN"/>
              <a:t>UAF</a:t>
            </a:r>
            <a:r>
              <a:rPr lang="zh-CN" altLang="en-US"/>
              <a:t>协议并不安全</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61000" y="774000"/>
            <a:ext cx="4877344" cy="5130000"/>
          </a:xfrm>
          <a:prstGeom prst="rect">
            <a:avLst/>
          </a:prstGeom>
          <a:ln w="19050">
            <a:solidFill>
              <a:schemeClr val="tx1"/>
            </a:solidFill>
          </a:ln>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6000" y="1449000"/>
            <a:ext cx="6380897" cy="4830024"/>
          </a:xfrm>
          <a:prstGeom prst="rect">
            <a:avLst/>
          </a:prstGeom>
          <a:ln w="19050">
            <a:solidFill>
              <a:schemeClr val="tx1"/>
            </a:solid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xfrm>
            <a:off x="281353" y="638700"/>
            <a:ext cx="11629292" cy="495300"/>
          </a:xfrm>
        </p:spPr>
        <p:txBody>
          <a:bodyPr/>
          <a:lstStyle/>
          <a:p>
            <a:r>
              <a:rPr lang="en-US" altLang="zh-CN"/>
              <a:t>500+</a:t>
            </a:r>
            <a:r>
              <a:rPr lang="zh-CN" altLang="en-US"/>
              <a:t>页的标准文档</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形式化分析</a:t>
            </a:r>
            <a:r>
              <a:rPr lang="en-US" altLang="zh-CN"/>
              <a:t>UAF</a:t>
            </a:r>
            <a:r>
              <a:rPr lang="zh-CN" altLang="en-US"/>
              <a:t>的困难</a:t>
            </a:r>
            <a:endParaRPr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77532" y="1142381"/>
            <a:ext cx="7592485" cy="5163271"/>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type="body" sz="quarter" idx="10"/>
          </p:nvPr>
        </p:nvSpPr>
        <p:spPr>
          <a:xfrm>
            <a:off x="281353" y="638700"/>
            <a:ext cx="11629292" cy="495300"/>
          </a:xfrm>
        </p:spPr>
        <p:txBody>
          <a:bodyPr/>
          <a:lstStyle/>
          <a:p>
            <a:r>
              <a:rPr lang="zh-CN" altLang="en-US"/>
              <a:t>存在不同类型的认证器</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形式化分析</a:t>
            </a:r>
            <a:r>
              <a:rPr lang="en-US" altLang="zh-CN"/>
              <a:t>UAF</a:t>
            </a:r>
            <a:r>
              <a:rPr lang="zh-CN" altLang="en-US"/>
              <a:t>的困难</a:t>
            </a:r>
            <a:endParaRPr lang="zh-CN" altLang="en-US" dirty="0"/>
          </a:p>
        </p:txBody>
      </p:sp>
      <p:pic>
        <p:nvPicPr>
          <p:cNvPr id="11" name="图片 10"/>
          <p:cNvPicPr>
            <a:picLocks noChangeAspect="1"/>
          </p:cNvPicPr>
          <p:nvPr/>
        </p:nvPicPr>
        <p:blipFill>
          <a:blip r:embed="rId1"/>
          <a:stretch>
            <a:fillRect/>
          </a:stretch>
        </p:blipFill>
        <p:spPr>
          <a:xfrm>
            <a:off x="966000" y="1511651"/>
            <a:ext cx="4921798" cy="3258748"/>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4612" y="1511651"/>
            <a:ext cx="4780560" cy="3258748"/>
          </a:xfrm>
          <a:prstGeom prst="rect">
            <a:avLst/>
          </a:prstGeom>
        </p:spPr>
      </p:pic>
      <p:sp>
        <p:nvSpPr>
          <p:cNvPr id="15" name="TextBox 9"/>
          <p:cNvSpPr txBox="1"/>
          <p:nvPr/>
        </p:nvSpPr>
        <p:spPr>
          <a:xfrm>
            <a:off x="1336295" y="4961628"/>
            <a:ext cx="4181207" cy="769441"/>
          </a:xfrm>
          <a:prstGeom prst="rect">
            <a:avLst/>
          </a:prstGeom>
          <a:noFill/>
        </p:spPr>
        <p:txBody>
          <a:bodyPr wrap="square" rtlCol="0">
            <a:spAutoFit/>
          </a:bodyPr>
          <a:lstStyle/>
          <a:p>
            <a:pPr algn="ct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绑定认证器</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gn="ctr"/>
            <a:r>
              <a:rPr lang="zh-CN" altLang="en-US"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（只能在单一设备上使用</a:t>
            </a:r>
            <a:r>
              <a:rPr lang="en-US" altLang="zh-CN"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认证）</a:t>
            </a:r>
            <a:endParaRPr lang="en-US" altLang="zh-CN"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6" name="TextBox 9"/>
          <p:cNvSpPr txBox="1"/>
          <p:nvPr/>
        </p:nvSpPr>
        <p:spPr>
          <a:xfrm>
            <a:off x="6714450" y="4961628"/>
            <a:ext cx="4480884" cy="769441"/>
          </a:xfrm>
          <a:prstGeom prst="rect">
            <a:avLst/>
          </a:prstGeom>
          <a:noFill/>
        </p:spPr>
        <p:txBody>
          <a:bodyPr wrap="square" rtlCol="0">
            <a:spAutoFit/>
          </a:bodyPr>
          <a:lstStyle/>
          <a:p>
            <a:pPr algn="ctr"/>
            <a:r>
              <a:rPr lang="zh-CN" altLang="en-US"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漫游认证器</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gn="ctr"/>
            <a:r>
              <a:rPr lang="zh-CN" altLang="en-US"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（可以在任何地点使用</a:t>
            </a:r>
            <a:r>
              <a:rPr lang="en-US" altLang="zh-CN"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认证）</a:t>
            </a:r>
            <a:endParaRPr lang="en-US" altLang="zh-CN" sz="2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l="13096" r="16283"/>
          <a:stretch>
            <a:fillRect/>
          </a:stretch>
        </p:blipFill>
        <p:spPr>
          <a:xfrm>
            <a:off x="6564612" y="1511652"/>
            <a:ext cx="4780560" cy="3258748"/>
          </a:xfrm>
          <a:prstGeom prst="rect">
            <a:avLst/>
          </a:prstGeom>
        </p:spPr>
      </p:pic>
      <p:pic>
        <p:nvPicPr>
          <p:cNvPr id="8" name="图片 7"/>
          <p:cNvPicPr>
            <a:picLocks noChangeAspect="1"/>
          </p:cNvPicPr>
          <p:nvPr/>
        </p:nvPicPr>
        <p:blipFill rotWithShape="1">
          <a:blip r:embed="rId2"/>
          <a:srcRect b="6481"/>
          <a:stretch>
            <a:fillRect/>
          </a:stretch>
        </p:blipFill>
        <p:spPr>
          <a:xfrm>
            <a:off x="966000" y="1511651"/>
            <a:ext cx="4921798" cy="3258748"/>
          </a:xfrm>
          <a:prstGeom prst="rect">
            <a:avLst/>
          </a:prstGeom>
        </p:spPr>
      </p:pic>
      <p:sp>
        <p:nvSpPr>
          <p:cNvPr id="5" name="内容占位符 4"/>
          <p:cNvSpPr>
            <a:spLocks noGrp="1"/>
          </p:cNvSpPr>
          <p:nvPr>
            <p:ph type="body" sz="quarter" idx="10"/>
          </p:nvPr>
        </p:nvSpPr>
        <p:spPr>
          <a:xfrm>
            <a:off x="281353" y="638700"/>
            <a:ext cx="11629292" cy="495300"/>
          </a:xfrm>
        </p:spPr>
        <p:txBody>
          <a:bodyPr/>
          <a:lstStyle/>
          <a:p>
            <a:r>
              <a:rPr lang="zh-CN" altLang="en-US"/>
              <a:t>不同的应用场景（首次登录</a:t>
            </a:r>
            <a:r>
              <a:rPr lang="en-US" altLang="zh-CN"/>
              <a:t>/</a:t>
            </a:r>
            <a:r>
              <a:rPr lang="zh-CN" altLang="en-US"/>
              <a:t>交易确认）</a:t>
            </a:r>
            <a:endParaRPr lang="en-US" altLang="zh-CN" dirty="0"/>
          </a:p>
        </p:txBody>
      </p:sp>
      <p:sp>
        <p:nvSpPr>
          <p:cNvPr id="2" name="标题 1"/>
          <p:cNvSpPr>
            <a:spLocks noGrp="1"/>
          </p:cNvSpPr>
          <p:nvPr>
            <p:ph type="title"/>
          </p:nvPr>
        </p:nvSpPr>
        <p:spPr>
          <a:xfrm>
            <a:off x="246000" y="90765"/>
            <a:ext cx="11655000" cy="593235"/>
          </a:xfrm>
        </p:spPr>
        <p:txBody>
          <a:bodyPr/>
          <a:lstStyle/>
          <a:p>
            <a:r>
              <a:rPr lang="zh-CN" altLang="en-US"/>
              <a:t>形式化分析</a:t>
            </a:r>
            <a:r>
              <a:rPr lang="en-US" altLang="zh-CN"/>
              <a:t>UAF</a:t>
            </a:r>
            <a:r>
              <a:rPr lang="zh-CN" altLang="en-US"/>
              <a:t>的困难</a:t>
            </a:r>
            <a:endParaRPr lang="zh-CN" altLang="en-US" dirty="0"/>
          </a:p>
        </p:txBody>
      </p:sp>
      <p:sp>
        <p:nvSpPr>
          <p:cNvPr id="15" name="TextBox 9"/>
          <p:cNvSpPr txBox="1"/>
          <p:nvPr/>
        </p:nvSpPr>
        <p:spPr>
          <a:xfrm>
            <a:off x="1336295" y="4961628"/>
            <a:ext cx="4181207" cy="769441"/>
          </a:xfrm>
          <a:prstGeom prst="rect">
            <a:avLst/>
          </a:prstGeom>
          <a:noFill/>
        </p:spPr>
        <p:txBody>
          <a:bodyPr wrap="square" rtlCol="0">
            <a:spAutoFit/>
          </a:bodyPr>
          <a:lstStyle/>
          <a:p>
            <a:pPr algn="ctr"/>
            <a:r>
              <a:rPr lang="zh-CN" altLang="en-US" sz="2400" dirty="0">
                <a:solidFill>
                  <a:srgbClr val="666666"/>
                </a:solidFill>
                <a:latin typeface="Source Sans Pro" pitchFamily="34" charset="0"/>
                <a:ea typeface="微软雅黑" pitchFamily="34" charset="-122"/>
                <a:cs typeface="Times New Roman" panose="02020503050405090304" pitchFamily="18" charset="0"/>
                <a:sym typeface="微软雅黑" pitchFamily="34" charset="-122"/>
              </a:rPr>
              <a:t>登录系统</a:t>
            </a:r>
            <a:endParaRPr lang="en-US" altLang="zh-CN" sz="2400" dirty="0">
              <a:solidFill>
                <a:srgbClr val="666666"/>
              </a:solidFill>
              <a:latin typeface="Source Sans Pro" pitchFamily="34" charset="0"/>
              <a:ea typeface="微软雅黑" pitchFamily="34" charset="-122"/>
              <a:cs typeface="Times New Roman" panose="02020503050405090304" pitchFamily="18" charset="0"/>
              <a:sym typeface="微软雅黑" pitchFamily="34" charset="-122"/>
            </a:endParaRPr>
          </a:p>
          <a:p>
            <a:pPr algn="ctr"/>
            <a:r>
              <a:rPr lang="zh-CN" altLang="en-US" sz="2000" dirty="0">
                <a:solidFill>
                  <a:srgbClr val="AD841F"/>
                </a:solidFill>
                <a:latin typeface="Source Sans Pro" pitchFamily="34" charset="0"/>
                <a:ea typeface="微软雅黑" pitchFamily="34" charset="-122"/>
                <a:cs typeface="Times New Roman" panose="02020503050405090304" pitchFamily="18" charset="0"/>
                <a:sym typeface="微软雅黑" pitchFamily="34" charset="-122"/>
              </a:rPr>
              <a:t>（不存在用户会话，首次认证身份）</a:t>
            </a:r>
            <a:endParaRPr lang="en-US" altLang="zh-CN" sz="2000" dirty="0">
              <a:solidFill>
                <a:srgbClr val="AD841F"/>
              </a:solidFill>
              <a:latin typeface="Source Sans Pro" pitchFamily="34" charset="0"/>
              <a:ea typeface="微软雅黑" pitchFamily="34" charset="-122"/>
              <a:cs typeface="Times New Roman" panose="02020503050405090304" pitchFamily="18" charset="0"/>
              <a:sym typeface="微软雅黑" pitchFamily="34" charset="-122"/>
            </a:endParaRPr>
          </a:p>
        </p:txBody>
      </p:sp>
      <p:sp>
        <p:nvSpPr>
          <p:cNvPr id="16" name="TextBox 9"/>
          <p:cNvSpPr txBox="1"/>
          <p:nvPr/>
        </p:nvSpPr>
        <p:spPr>
          <a:xfrm>
            <a:off x="6639531" y="4961628"/>
            <a:ext cx="4630722" cy="1077218"/>
          </a:xfrm>
          <a:prstGeom prst="rect">
            <a:avLst/>
          </a:prstGeom>
          <a:noFill/>
        </p:spPr>
        <p:txBody>
          <a:bodyPr wrap="square" rtlCol="0">
            <a:spAutoFit/>
          </a:bodyPr>
          <a:lstStyle/>
          <a:p>
            <a:pPr algn="ctr"/>
            <a:r>
              <a:rPr lang="zh-CN" altLang="en-US" sz="2400" dirty="0">
                <a:solidFill>
                  <a:srgbClr val="666666"/>
                </a:solidFill>
                <a:latin typeface="Source Sans Pro" pitchFamily="34" charset="0"/>
                <a:ea typeface="微软雅黑" pitchFamily="34" charset="-122"/>
                <a:cs typeface="Times New Roman" panose="02020503050405090304" pitchFamily="18" charset="0"/>
                <a:sym typeface="微软雅黑" pitchFamily="34" charset="-122"/>
              </a:rPr>
              <a:t>递进式鉴别</a:t>
            </a:r>
            <a:endParaRPr lang="en-US" altLang="zh-CN" sz="2400" dirty="0">
              <a:solidFill>
                <a:srgbClr val="666666"/>
              </a:solidFill>
              <a:latin typeface="Source Sans Pro" pitchFamily="34" charset="0"/>
              <a:ea typeface="微软雅黑" pitchFamily="34" charset="-122"/>
              <a:cs typeface="Times New Roman" panose="02020503050405090304" pitchFamily="18" charset="0"/>
              <a:sym typeface="微软雅黑" pitchFamily="34" charset="-122"/>
            </a:endParaRPr>
          </a:p>
          <a:p>
            <a:pPr algn="ctr"/>
            <a:r>
              <a:rPr lang="zh-CN" altLang="en-US" sz="2000" dirty="0">
                <a:solidFill>
                  <a:srgbClr val="AD841F"/>
                </a:solidFill>
                <a:latin typeface="Source Sans Pro" pitchFamily="34" charset="0"/>
                <a:ea typeface="微软雅黑" pitchFamily="34" charset="-122"/>
                <a:cs typeface="Times New Roman" panose="02020503050405090304" pitchFamily="18" charset="0"/>
                <a:sym typeface="微软雅黑" pitchFamily="34" charset="-122"/>
              </a:rPr>
              <a:t>（已经存在用户会话，并需要再次认证）</a:t>
            </a:r>
            <a:endParaRPr lang="en-US" altLang="zh-CN" sz="2000" dirty="0">
              <a:solidFill>
                <a:srgbClr val="AD841F"/>
              </a:solidFill>
              <a:latin typeface="Source Sans Pro" pitchFamily="34" charset="0"/>
              <a:ea typeface="微软雅黑" pitchFamily="34" charset="-122"/>
              <a:cs typeface="Times New Roman" panose="02020503050405090304" pitchFamily="18" charset="0"/>
              <a:sym typeface="微软雅黑" pitchFamily="34" charset="-122"/>
            </a:endParaRPr>
          </a:p>
          <a:p>
            <a:pPr algn="ctr"/>
            <a:r>
              <a:rPr lang="zh-CN" altLang="en-US" sz="2000" dirty="0">
                <a:solidFill>
                  <a:srgbClr val="6DA04B"/>
                </a:solidFill>
                <a:latin typeface="Source Sans Pro" pitchFamily="34" charset="0"/>
                <a:ea typeface="微软雅黑" pitchFamily="34" charset="-122"/>
                <a:cs typeface="Times New Roman" panose="02020503050405090304" pitchFamily="18" charset="0"/>
                <a:sym typeface="微软雅黑" pitchFamily="34" charset="-122"/>
              </a:rPr>
              <a:t>例如：交易确认</a:t>
            </a:r>
            <a:endParaRPr lang="en-US" altLang="zh-CN" sz="2000" dirty="0">
              <a:solidFill>
                <a:srgbClr val="6DA04B"/>
              </a:solidFill>
              <a:latin typeface="Source Sans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xfrm>
            <a:off x="281353" y="638700"/>
            <a:ext cx="11629292" cy="495300"/>
          </a:xfrm>
        </p:spPr>
        <p:txBody>
          <a:bodyPr/>
          <a:lstStyle/>
          <a:p>
            <a:r>
              <a:rPr lang="zh-CN" altLang="en-US" dirty="0"/>
              <a:t>多实体交互</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形式化分析</a:t>
            </a:r>
            <a:r>
              <a:rPr lang="en-US" altLang="zh-CN"/>
              <a:t>UAF</a:t>
            </a:r>
            <a:r>
              <a:rPr lang="zh-CN" altLang="en-US"/>
              <a:t>的困难</a:t>
            </a:r>
            <a:endParaRPr lang="zh-CN" altLang="en-US" dirty="0"/>
          </a:p>
        </p:txBody>
      </p:sp>
      <p:pic>
        <p:nvPicPr>
          <p:cNvPr id="27" name="图片 2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6519" y="1957182"/>
            <a:ext cx="10478962" cy="2943636"/>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type="body" sz="quarter" idx="10"/>
          </p:nvPr>
        </p:nvSpPr>
        <p:spPr>
          <a:xfrm>
            <a:off x="281353" y="638700"/>
            <a:ext cx="11629292" cy="495300"/>
          </a:xfrm>
        </p:spPr>
        <p:txBody>
          <a:bodyPr/>
          <a:lstStyle/>
          <a:p>
            <a:r>
              <a:rPr lang="zh-CN" altLang="en-US" dirty="0"/>
              <a:t>协议运行环境 ≠ </a:t>
            </a:r>
            <a:r>
              <a:rPr lang="en-US" altLang="zh-CN" dirty="0"/>
              <a:t>Dolev-Yao</a:t>
            </a:r>
            <a:r>
              <a:rPr lang="zh-CN" altLang="en-US" dirty="0"/>
              <a:t>模型</a:t>
            </a:r>
            <a:endParaRPr lang="en-US" altLang="zh-CN" dirty="0"/>
          </a:p>
        </p:txBody>
      </p:sp>
      <p:sp>
        <p:nvSpPr>
          <p:cNvPr id="2" name="标题 1"/>
          <p:cNvSpPr>
            <a:spLocks noGrp="1"/>
          </p:cNvSpPr>
          <p:nvPr>
            <p:ph type="title"/>
          </p:nvPr>
        </p:nvSpPr>
        <p:spPr>
          <a:xfrm>
            <a:off x="246000" y="90765"/>
            <a:ext cx="11655000" cy="593235"/>
          </a:xfrm>
        </p:spPr>
        <p:txBody>
          <a:bodyPr/>
          <a:lstStyle/>
          <a:p>
            <a:r>
              <a:rPr lang="zh-CN" altLang="en-US"/>
              <a:t>形式化分析</a:t>
            </a:r>
            <a:r>
              <a:rPr lang="en-US" altLang="zh-CN"/>
              <a:t>UAF</a:t>
            </a:r>
            <a:r>
              <a:rPr lang="zh-CN" altLang="en-US"/>
              <a:t>的困难</a:t>
            </a:r>
            <a:endParaRPr lang="zh-CN" altLang="en-US" dirty="0"/>
          </a:p>
        </p:txBody>
      </p:sp>
      <p:grpSp>
        <p:nvGrpSpPr>
          <p:cNvPr id="3" name="组合 2"/>
          <p:cNvGrpSpPr/>
          <p:nvPr/>
        </p:nvGrpSpPr>
        <p:grpSpPr>
          <a:xfrm>
            <a:off x="2500890" y="1681935"/>
            <a:ext cx="8933510" cy="4304112"/>
            <a:chOff x="2500890" y="1681935"/>
            <a:chExt cx="8933510" cy="4304112"/>
          </a:xfrm>
        </p:grpSpPr>
        <p:pic>
          <p:nvPicPr>
            <p:cNvPr id="11" name="图片 10"/>
            <p:cNvPicPr>
              <a:picLocks noChangeAspect="1"/>
            </p:cNvPicPr>
            <p:nvPr/>
          </p:nvPicPr>
          <p:blipFill>
            <a:blip r:embed="rId1"/>
            <a:stretch>
              <a:fillRect/>
            </a:stretch>
          </p:blipFill>
          <p:spPr>
            <a:xfrm>
              <a:off x="2500890" y="3852687"/>
              <a:ext cx="2579941" cy="1872720"/>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l="14830" t="6116" r="11376" b="9563"/>
            <a:stretch>
              <a:fillRect/>
            </a:stretch>
          </p:blipFill>
          <p:spPr>
            <a:xfrm>
              <a:off x="5733834" y="1681935"/>
              <a:ext cx="2404997" cy="1657272"/>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l="31914" t="15223" r="33022" b="15223"/>
            <a:stretch>
              <a:fillRect/>
            </a:stretch>
          </p:blipFill>
          <p:spPr>
            <a:xfrm flipH="1">
              <a:off x="9288834" y="3592047"/>
              <a:ext cx="2145566" cy="2394000"/>
            </a:xfrm>
            <a:prstGeom prst="rect">
              <a:avLst/>
            </a:prstGeom>
          </p:spPr>
        </p:pic>
        <p:cxnSp>
          <p:nvCxnSpPr>
            <p:cNvPr id="14" name="直接箭头连接符 13"/>
            <p:cNvCxnSpPr/>
            <p:nvPr/>
          </p:nvCxnSpPr>
          <p:spPr>
            <a:xfrm flipV="1">
              <a:off x="4428834" y="3014847"/>
              <a:ext cx="1125000" cy="845642"/>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080831" y="4993771"/>
              <a:ext cx="3938003" cy="0"/>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H="1" flipV="1">
              <a:off x="8324628" y="2859384"/>
              <a:ext cx="784206" cy="578284"/>
            </a:xfrm>
            <a:prstGeom prst="straightConnector1">
              <a:avLst/>
            </a:prstGeom>
            <a:ln w="28575">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rot="19397834">
              <a:off x="4237052" y="3070681"/>
              <a:ext cx="1107996" cy="369332"/>
            </a:xfrm>
            <a:prstGeom prst="rect">
              <a:avLst/>
            </a:prstGeom>
            <a:noFill/>
          </p:spPr>
          <p:txBody>
            <a:bodyPr wrap="none" rtlCol="0">
              <a:spAutoFit/>
            </a:bodyPr>
            <a:lstStyle/>
            <a:p>
              <a:pPr fontAlgn="ctr"/>
              <a:r>
                <a:rPr lang="zh-CN" altLang="en-US" dirty="0">
                  <a:solidFill>
                    <a:srgbClr val="666666"/>
                  </a:solidFill>
                  <a:latin typeface="微软雅黑" pitchFamily="34" charset="-122"/>
                  <a:ea typeface="微软雅黑" pitchFamily="34" charset="-122"/>
                </a:rPr>
                <a:t>安全协议</a:t>
              </a:r>
              <a:endParaRPr lang="zh-CN" altLang="en-US" dirty="0">
                <a:solidFill>
                  <a:srgbClr val="666666"/>
                </a:solidFill>
                <a:latin typeface="微软雅黑" pitchFamily="34" charset="-122"/>
                <a:ea typeface="微软雅黑" pitchFamily="34" charset="-122"/>
              </a:endParaRPr>
            </a:p>
          </p:txBody>
        </p:sp>
        <p:sp>
          <p:nvSpPr>
            <p:cNvPr id="18" name="文本框 17"/>
            <p:cNvSpPr txBox="1"/>
            <p:nvPr/>
          </p:nvSpPr>
          <p:spPr>
            <a:xfrm>
              <a:off x="6495834" y="4604381"/>
              <a:ext cx="1107996" cy="369332"/>
            </a:xfrm>
            <a:prstGeom prst="rect">
              <a:avLst/>
            </a:prstGeom>
            <a:noFill/>
          </p:spPr>
          <p:txBody>
            <a:bodyPr wrap="none" rtlCol="0">
              <a:spAutoFit/>
            </a:bodyPr>
            <a:lstStyle/>
            <a:p>
              <a:pPr fontAlgn="ctr"/>
              <a:r>
                <a:rPr lang="zh-CN" altLang="en-US" dirty="0">
                  <a:solidFill>
                    <a:srgbClr val="666666"/>
                  </a:solidFill>
                  <a:latin typeface="微软雅黑" pitchFamily="34" charset="-122"/>
                  <a:ea typeface="微软雅黑" pitchFamily="34" charset="-122"/>
                </a:rPr>
                <a:t>安全协议</a:t>
              </a:r>
              <a:endParaRPr lang="zh-CN" altLang="en-US" dirty="0">
                <a:solidFill>
                  <a:srgbClr val="666666"/>
                </a:solidFill>
                <a:latin typeface="微软雅黑" pitchFamily="34" charset="-122"/>
                <a:ea typeface="微软雅黑" pitchFamily="34" charset="-122"/>
              </a:endParaRPr>
            </a:p>
          </p:txBody>
        </p:sp>
        <p:sp>
          <p:nvSpPr>
            <p:cNvPr id="19" name="文本框 18"/>
            <p:cNvSpPr txBox="1"/>
            <p:nvPr/>
          </p:nvSpPr>
          <p:spPr>
            <a:xfrm rot="2275109">
              <a:off x="8315359" y="2774355"/>
              <a:ext cx="1107996" cy="369332"/>
            </a:xfrm>
            <a:prstGeom prst="rect">
              <a:avLst/>
            </a:prstGeom>
            <a:noFill/>
          </p:spPr>
          <p:txBody>
            <a:bodyPr wrap="none" rtlCol="0">
              <a:spAutoFit/>
            </a:bodyPr>
            <a:lstStyle/>
            <a:p>
              <a:pPr fontAlgn="ctr"/>
              <a:r>
                <a:rPr lang="zh-CN" altLang="en-US" dirty="0">
                  <a:solidFill>
                    <a:srgbClr val="666666"/>
                  </a:solidFill>
                  <a:latin typeface="微软雅黑" pitchFamily="34" charset="-122"/>
                  <a:ea typeface="微软雅黑" pitchFamily="34" charset="-122"/>
                </a:rPr>
                <a:t>安全协议</a:t>
              </a:r>
              <a:endParaRPr lang="zh-CN" altLang="en-US" dirty="0">
                <a:solidFill>
                  <a:srgbClr val="666666"/>
                </a:solidFill>
                <a:latin typeface="微软雅黑" pitchFamily="34" charset="-122"/>
                <a:ea typeface="微软雅黑" pitchFamily="34" charset="-122"/>
              </a:endParaRPr>
            </a:p>
          </p:txBody>
        </p:sp>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l="15439" r="12147" b="26168"/>
            <a:stretch>
              <a:fillRect/>
            </a:stretch>
          </p:blipFill>
          <p:spPr>
            <a:xfrm>
              <a:off x="6577332" y="3339207"/>
              <a:ext cx="945000" cy="1014699"/>
            </a:xfrm>
            <a:prstGeom prst="rect">
              <a:avLst/>
            </a:prstGeom>
          </p:spPr>
        </p:pic>
      </p:grpSp>
      <p:sp>
        <p:nvSpPr>
          <p:cNvPr id="22" name="TextBox 9"/>
          <p:cNvSpPr txBox="1"/>
          <p:nvPr/>
        </p:nvSpPr>
        <p:spPr>
          <a:xfrm>
            <a:off x="876000" y="1316796"/>
            <a:ext cx="2737664" cy="2199961"/>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Dolev-Yao</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攻击者模型：</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窃听、拦截消息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存储、转发消息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主动构造并发送消息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假冒合法主体</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1353" y="638700"/>
            <a:ext cx="11629292" cy="495300"/>
          </a:xfrm>
        </p:spPr>
        <p:txBody>
          <a:bodyPr/>
          <a:lstStyle/>
          <a:p>
            <a:r>
              <a:rPr lang="zh-CN" altLang="en-US" dirty="0"/>
              <a:t>协议运行环境 ≠ </a:t>
            </a:r>
            <a:r>
              <a:rPr lang="en-US" altLang="zh-CN" dirty="0" err="1"/>
              <a:t>Dolev</a:t>
            </a:r>
            <a:r>
              <a:rPr lang="en-US" altLang="zh-CN" dirty="0"/>
              <a:t>-Yao</a:t>
            </a:r>
            <a:r>
              <a:rPr lang="zh-CN" altLang="en-US" dirty="0"/>
              <a:t>模型</a:t>
            </a:r>
            <a:endParaRPr lang="en-US" altLang="zh-CN" dirty="0"/>
          </a:p>
          <a:p>
            <a:endParaRPr lang="zh-CN" altLang="en-US" dirty="0"/>
          </a:p>
        </p:txBody>
      </p:sp>
      <p:sp>
        <p:nvSpPr>
          <p:cNvPr id="3" name="标题 2"/>
          <p:cNvSpPr>
            <a:spLocks noGrp="1"/>
          </p:cNvSpPr>
          <p:nvPr>
            <p:ph type="title"/>
          </p:nvPr>
        </p:nvSpPr>
        <p:spPr>
          <a:xfrm>
            <a:off x="246000" y="90765"/>
            <a:ext cx="11655000" cy="593235"/>
          </a:xfrm>
        </p:spPr>
        <p:txBody>
          <a:bodyPr/>
          <a:lstStyle/>
          <a:p>
            <a:r>
              <a:rPr lang="zh-CN" altLang="en-US" dirty="0"/>
              <a:t>形式化分析</a:t>
            </a:r>
            <a:r>
              <a:rPr lang="en-US" altLang="zh-CN" dirty="0"/>
              <a:t>UAF</a:t>
            </a:r>
            <a:r>
              <a:rPr lang="zh-CN" altLang="en-US" dirty="0"/>
              <a:t>的困难</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1000" y="3097735"/>
            <a:ext cx="10478962" cy="2943636"/>
          </a:xfrm>
          <a:prstGeom prst="rect">
            <a:avLst/>
          </a:prstGeom>
        </p:spPr>
      </p:pic>
      <p:cxnSp>
        <p:nvCxnSpPr>
          <p:cNvPr id="5" name="直接箭头连接符 33"/>
          <p:cNvCxnSpPr/>
          <p:nvPr/>
        </p:nvCxnSpPr>
        <p:spPr>
          <a:xfrm flipV="1">
            <a:off x="7264933" y="2602800"/>
            <a:ext cx="0" cy="114120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6546263" y="2140348"/>
            <a:ext cx="1437339" cy="369332"/>
          </a:xfrm>
          <a:prstGeom prst="rect">
            <a:avLst/>
          </a:prstGeom>
          <a:noFill/>
        </p:spPr>
        <p:txBody>
          <a:bodyPr wrap="square" rtlCol="0">
            <a:spAutoFit/>
          </a:bodyPr>
          <a:lstStyle/>
          <a:p>
            <a:pPr algn="ctr" fontAlgn="ctr"/>
            <a:r>
              <a:rPr lang="zh-CN" altLang="en-US" dirty="0">
                <a:solidFill>
                  <a:srgbClr val="666666"/>
                </a:solidFill>
                <a:latin typeface="微软雅黑" pitchFamily="34" charset="-122"/>
                <a:ea typeface="微软雅黑" pitchFamily="34" charset="-122"/>
              </a:rPr>
              <a:t>用户层软件</a:t>
            </a:r>
            <a:endParaRPr lang="zh-CN" altLang="en-US" dirty="0">
              <a:solidFill>
                <a:srgbClr val="666666"/>
              </a:solidFill>
              <a:latin typeface="微软雅黑" pitchFamily="34" charset="-122"/>
              <a:ea typeface="微软雅黑" pitchFamily="34" charset="-122"/>
            </a:endParaRPr>
          </a:p>
        </p:txBody>
      </p:sp>
      <p:sp>
        <p:nvSpPr>
          <p:cNvPr id="7" name="文本框 6"/>
          <p:cNvSpPr txBox="1"/>
          <p:nvPr/>
        </p:nvSpPr>
        <p:spPr>
          <a:xfrm>
            <a:off x="4294933" y="1675113"/>
            <a:ext cx="2769588" cy="369332"/>
          </a:xfrm>
          <a:prstGeom prst="rect">
            <a:avLst/>
          </a:prstGeom>
          <a:noFill/>
        </p:spPr>
        <p:txBody>
          <a:bodyPr wrap="square" rtlCol="0">
            <a:spAutoFit/>
          </a:bodyPr>
          <a:lstStyle/>
          <a:p>
            <a:pPr algn="ctr" fontAlgn="ctr"/>
            <a:r>
              <a:rPr lang="zh-CN" altLang="en-US" dirty="0">
                <a:solidFill>
                  <a:srgbClr val="666666"/>
                </a:solidFill>
                <a:latin typeface="微软雅黑" pitchFamily="34" charset="-122"/>
                <a:ea typeface="微软雅黑" pitchFamily="34" charset="-122"/>
              </a:rPr>
              <a:t>系统级服务</a:t>
            </a:r>
            <a:r>
              <a:rPr lang="en-US" altLang="zh-CN" dirty="0">
                <a:solidFill>
                  <a:srgbClr val="666666"/>
                </a:solidFill>
                <a:latin typeface="微软雅黑" pitchFamily="34" charset="-122"/>
                <a:ea typeface="微软雅黑" pitchFamily="34" charset="-122"/>
              </a:rPr>
              <a:t>/</a:t>
            </a:r>
            <a:r>
              <a:rPr lang="zh-CN" altLang="en-US" dirty="0">
                <a:solidFill>
                  <a:srgbClr val="666666"/>
                </a:solidFill>
                <a:latin typeface="微软雅黑" pitchFamily="34" charset="-122"/>
                <a:ea typeface="微软雅黑" pitchFamily="34" charset="-122"/>
              </a:rPr>
              <a:t>用户层软件</a:t>
            </a:r>
            <a:endParaRPr lang="zh-CN" altLang="en-US" dirty="0">
              <a:solidFill>
                <a:srgbClr val="666666"/>
              </a:solidFill>
              <a:latin typeface="微软雅黑" pitchFamily="34" charset="-122"/>
              <a:ea typeface="微软雅黑" pitchFamily="34" charset="-122"/>
            </a:endParaRPr>
          </a:p>
        </p:txBody>
      </p:sp>
      <p:cxnSp>
        <p:nvCxnSpPr>
          <p:cNvPr id="8" name="直接箭头连接符 36"/>
          <p:cNvCxnSpPr/>
          <p:nvPr/>
        </p:nvCxnSpPr>
        <p:spPr>
          <a:xfrm flipV="1">
            <a:off x="5554933" y="2259000"/>
            <a:ext cx="0" cy="148500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9" name="直接箭头连接符 37"/>
          <p:cNvCxnSpPr/>
          <p:nvPr/>
        </p:nvCxnSpPr>
        <p:spPr>
          <a:xfrm flipV="1">
            <a:off x="2134933" y="1859780"/>
            <a:ext cx="0" cy="188422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10" name="文本框 9"/>
          <p:cNvSpPr txBox="1"/>
          <p:nvPr/>
        </p:nvSpPr>
        <p:spPr>
          <a:xfrm>
            <a:off x="370286" y="1386740"/>
            <a:ext cx="3904794" cy="369332"/>
          </a:xfrm>
          <a:prstGeom prst="rect">
            <a:avLst/>
          </a:prstGeom>
          <a:noFill/>
        </p:spPr>
        <p:txBody>
          <a:bodyPr wrap="square" rtlCol="0">
            <a:spAutoFit/>
          </a:bodyPr>
          <a:lstStyle/>
          <a:p>
            <a:pPr algn="ctr" fontAlgn="ctr"/>
            <a:r>
              <a:rPr lang="zh-CN" altLang="en-US" dirty="0">
                <a:solidFill>
                  <a:srgbClr val="666666"/>
                </a:solidFill>
                <a:latin typeface="微软雅黑" pitchFamily="34" charset="-122"/>
                <a:ea typeface="微软雅黑" pitchFamily="34" charset="-122"/>
              </a:rPr>
              <a:t>硬件设备</a:t>
            </a:r>
            <a:r>
              <a:rPr lang="en-US" altLang="zh-CN" dirty="0">
                <a:solidFill>
                  <a:srgbClr val="666666"/>
                </a:solidFill>
                <a:latin typeface="微软雅黑" pitchFamily="34" charset="-122"/>
                <a:ea typeface="微软雅黑" pitchFamily="34" charset="-122"/>
              </a:rPr>
              <a:t>/</a:t>
            </a:r>
            <a:r>
              <a:rPr lang="zh-CN" altLang="en-US" dirty="0">
                <a:solidFill>
                  <a:srgbClr val="666666"/>
                </a:solidFill>
                <a:latin typeface="微软雅黑" pitchFamily="34" charset="-122"/>
                <a:ea typeface="微软雅黑" pitchFamily="34" charset="-122"/>
              </a:rPr>
              <a:t>可信执行环境</a:t>
            </a:r>
            <a:r>
              <a:rPr lang="en-US" altLang="zh-CN" dirty="0">
                <a:solidFill>
                  <a:srgbClr val="666666"/>
                </a:solidFill>
                <a:latin typeface="微软雅黑" pitchFamily="34" charset="-122"/>
                <a:ea typeface="微软雅黑" pitchFamily="34" charset="-122"/>
              </a:rPr>
              <a:t>/</a:t>
            </a:r>
            <a:r>
              <a:rPr lang="zh-CN" altLang="en-US" dirty="0">
                <a:solidFill>
                  <a:srgbClr val="666666"/>
                </a:solidFill>
                <a:latin typeface="微软雅黑" pitchFamily="34" charset="-122"/>
                <a:ea typeface="微软雅黑" pitchFamily="34" charset="-122"/>
              </a:rPr>
              <a:t>用户层软件</a:t>
            </a:r>
            <a:endParaRPr lang="zh-CN" altLang="en-US" dirty="0">
              <a:solidFill>
                <a:srgbClr val="666666"/>
              </a:solidFill>
              <a:latin typeface="微软雅黑" pitchFamily="34" charset="-122"/>
              <a:ea typeface="微软雅黑" pitchFamily="34" charset="-122"/>
            </a:endParaRPr>
          </a:p>
        </p:txBody>
      </p:sp>
      <p:cxnSp>
        <p:nvCxnSpPr>
          <p:cNvPr id="11" name="直接箭头连接符 41"/>
          <p:cNvCxnSpPr/>
          <p:nvPr/>
        </p:nvCxnSpPr>
        <p:spPr>
          <a:xfrm flipV="1">
            <a:off x="3934933" y="2602800"/>
            <a:ext cx="0" cy="114120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12" name="文本框 11"/>
          <p:cNvSpPr txBox="1"/>
          <p:nvPr/>
        </p:nvSpPr>
        <p:spPr>
          <a:xfrm>
            <a:off x="2550139" y="2140348"/>
            <a:ext cx="2769588" cy="369332"/>
          </a:xfrm>
          <a:prstGeom prst="rect">
            <a:avLst/>
          </a:prstGeom>
          <a:noFill/>
        </p:spPr>
        <p:txBody>
          <a:bodyPr wrap="square" rtlCol="0">
            <a:spAutoFit/>
          </a:bodyPr>
          <a:lstStyle/>
          <a:p>
            <a:pPr algn="ctr" fontAlgn="ctr"/>
            <a:r>
              <a:rPr lang="zh-CN" altLang="en-US" dirty="0">
                <a:solidFill>
                  <a:srgbClr val="666666"/>
                </a:solidFill>
                <a:latin typeface="微软雅黑" pitchFamily="34" charset="-122"/>
                <a:ea typeface="微软雅黑" pitchFamily="34" charset="-122"/>
              </a:rPr>
              <a:t>系统级服务</a:t>
            </a:r>
            <a:r>
              <a:rPr lang="en-US" altLang="zh-CN" dirty="0">
                <a:solidFill>
                  <a:srgbClr val="666666"/>
                </a:solidFill>
                <a:latin typeface="微软雅黑" pitchFamily="34" charset="-122"/>
                <a:ea typeface="微软雅黑" pitchFamily="34" charset="-122"/>
              </a:rPr>
              <a:t>/</a:t>
            </a:r>
            <a:r>
              <a:rPr lang="zh-CN" altLang="en-US" dirty="0">
                <a:solidFill>
                  <a:srgbClr val="666666"/>
                </a:solidFill>
                <a:latin typeface="微软雅黑" pitchFamily="34" charset="-122"/>
                <a:ea typeface="微软雅黑" pitchFamily="34" charset="-122"/>
              </a:rPr>
              <a:t>用户层软件</a:t>
            </a:r>
            <a:endParaRPr lang="zh-CN" altLang="en-US" dirty="0">
              <a:solidFill>
                <a:srgbClr val="666666"/>
              </a:solidFill>
              <a:latin typeface="微软雅黑" pitchFamily="34" charset="-122"/>
              <a:ea typeface="微软雅黑" pitchFamily="34" charset="-122"/>
            </a:endParaRPr>
          </a:p>
        </p:txBody>
      </p:sp>
      <p:sp>
        <p:nvSpPr>
          <p:cNvPr id="13" name="文本框 12"/>
          <p:cNvSpPr txBox="1"/>
          <p:nvPr/>
        </p:nvSpPr>
        <p:spPr>
          <a:xfrm rot="21292117">
            <a:off x="7683574" y="1305771"/>
            <a:ext cx="3480440" cy="584775"/>
          </a:xfrm>
          <a:prstGeom prst="rect">
            <a:avLst/>
          </a:prstGeom>
          <a:noFill/>
        </p:spPr>
        <p:txBody>
          <a:bodyPr wrap="none" rtlCol="0">
            <a:spAutoFit/>
          </a:bodyPr>
          <a:lstStyle/>
          <a:p>
            <a:r>
              <a:rPr lang="zh-CN" altLang="en-US" sz="3200" b="1" dirty="0">
                <a:solidFill>
                  <a:srgbClr val="990000"/>
                </a:solidFill>
                <a:latin typeface="楷体" pitchFamily="49" charset="-122"/>
                <a:ea typeface="楷体" pitchFamily="49" charset="-122"/>
              </a:rPr>
              <a:t>应该分析什么场景</a:t>
            </a:r>
            <a:endParaRPr lang="zh-CN" altLang="en-US" sz="3200" b="1" dirty="0">
              <a:solidFill>
                <a:srgbClr val="990000"/>
              </a:solidFill>
              <a:latin typeface="楷体" pitchFamily="49" charset="-122"/>
              <a:ea typeface="楷体" pitchFamily="49" charset="-122"/>
            </a:endParaRPr>
          </a:p>
        </p:txBody>
      </p:sp>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b="1369"/>
          <a:stretch>
            <a:fillRect/>
          </a:stretch>
        </p:blipFill>
        <p:spPr>
          <a:xfrm rot="21248464">
            <a:off x="11220933" y="934085"/>
            <a:ext cx="539373" cy="892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par>
                                <p:cTn id="40" presetID="10" presetClass="entr" presetSubtype="0" fill="hold"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P spid="12"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81353" y="638700"/>
            <a:ext cx="11629292" cy="495300"/>
          </a:xfrm>
        </p:spPr>
        <p:txBody>
          <a:bodyPr/>
          <a:lstStyle/>
          <a:p>
            <a:r>
              <a:rPr lang="zh-CN" altLang="en-US"/>
              <a:t>寻找使协议满足安全目标的最小条件</a:t>
            </a:r>
            <a:endParaRPr lang="en-US" altLang="zh-CN" dirty="0"/>
          </a:p>
        </p:txBody>
      </p:sp>
      <p:sp>
        <p:nvSpPr>
          <p:cNvPr id="2" name="标题 1"/>
          <p:cNvSpPr>
            <a:spLocks noGrp="1"/>
          </p:cNvSpPr>
          <p:nvPr>
            <p:ph type="title"/>
          </p:nvPr>
        </p:nvSpPr>
        <p:spPr>
          <a:xfrm>
            <a:off x="246000" y="90765"/>
            <a:ext cx="11655000" cy="593235"/>
          </a:xfrm>
        </p:spPr>
        <p:txBody>
          <a:bodyPr/>
          <a:lstStyle/>
          <a:p>
            <a:r>
              <a:rPr lang="zh-CN" altLang="en-US"/>
              <a:t>最小化安全假设算法</a:t>
            </a:r>
            <a:endParaRPr lang="zh-CN" altLang="en-US" dirty="0"/>
          </a:p>
        </p:txBody>
      </p:sp>
      <p:grpSp>
        <p:nvGrpSpPr>
          <p:cNvPr id="4" name="组合 3"/>
          <p:cNvGrpSpPr/>
          <p:nvPr/>
        </p:nvGrpSpPr>
        <p:grpSpPr>
          <a:xfrm>
            <a:off x="2188451" y="2917998"/>
            <a:ext cx="8242287" cy="937381"/>
            <a:chOff x="2188451" y="2917998"/>
            <a:chExt cx="8242287" cy="937381"/>
          </a:xfrm>
        </p:grpSpPr>
        <p:sp>
          <p:nvSpPr>
            <p:cNvPr id="8" name="文本框 7"/>
            <p:cNvSpPr txBox="1"/>
            <p:nvPr/>
          </p:nvSpPr>
          <p:spPr>
            <a:xfrm rot="21292117">
              <a:off x="2188451" y="3270604"/>
              <a:ext cx="1826141" cy="584775"/>
            </a:xfrm>
            <a:prstGeom prst="rect">
              <a:avLst/>
            </a:prstGeom>
            <a:noFill/>
          </p:spPr>
          <p:txBody>
            <a:bodyPr wrap="none" rtlCol="0">
              <a:spAutoFit/>
            </a:bodyPr>
            <a:lstStyle/>
            <a:p>
              <a:r>
                <a:rPr lang="zh-CN" altLang="en-US" sz="3200" dirty="0">
                  <a:latin typeface="楷体" pitchFamily="49" charset="-122"/>
                  <a:ea typeface="楷体" pitchFamily="49" charset="-122"/>
                </a:rPr>
                <a:t>是否安全</a:t>
              </a:r>
              <a:endParaRPr lang="zh-CN" altLang="en-US" sz="3200" dirty="0">
                <a:latin typeface="楷体" pitchFamily="49" charset="-122"/>
                <a:ea typeface="楷体" pitchFamily="49"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b="1369"/>
            <a:stretch>
              <a:fillRect/>
            </a:stretch>
          </p:blipFill>
          <p:spPr>
            <a:xfrm rot="21248464">
              <a:off x="3984288" y="2930117"/>
              <a:ext cx="539373" cy="892170"/>
            </a:xfrm>
            <a:prstGeom prst="rect">
              <a:avLst/>
            </a:prstGeom>
          </p:spPr>
        </p:pic>
        <p:sp>
          <p:nvSpPr>
            <p:cNvPr id="10" name="文本框 9"/>
            <p:cNvSpPr txBox="1"/>
            <p:nvPr/>
          </p:nvSpPr>
          <p:spPr>
            <a:xfrm rot="21310974">
              <a:off x="6794950" y="3171007"/>
              <a:ext cx="3057247" cy="584775"/>
            </a:xfrm>
            <a:prstGeom prst="rect">
              <a:avLst/>
            </a:prstGeom>
            <a:noFill/>
          </p:spPr>
          <p:txBody>
            <a:bodyPr wrap="none" rtlCol="0">
              <a:spAutoFit/>
            </a:bodyPr>
            <a:lstStyle/>
            <a:p>
              <a:r>
                <a:rPr lang="zh-CN" altLang="en-US" sz="3200" dirty="0">
                  <a:latin typeface="楷体" pitchFamily="49" charset="-122"/>
                  <a:ea typeface="楷体" pitchFamily="49" charset="-122"/>
                </a:rPr>
                <a:t>什么场景下安全</a:t>
              </a:r>
              <a:endParaRPr lang="zh-CN" altLang="en-US" sz="3200" dirty="0">
                <a:latin typeface="楷体" pitchFamily="49" charset="-122"/>
                <a:ea typeface="楷体" pitchFamily="49" charset="-122"/>
              </a:endParaRPr>
            </a:p>
          </p:txBody>
        </p:sp>
        <p:pic>
          <p:nvPicPr>
            <p:cNvPr id="11" name="图片 10"/>
            <p:cNvPicPr>
              <a:picLocks noChangeAspect="1"/>
            </p:cNvPicPr>
            <p:nvPr/>
          </p:nvPicPr>
          <p:blipFill rotWithShape="1">
            <a:blip r:embed="rId1" cstate="print">
              <a:extLst>
                <a:ext uri="{28A0092B-C50C-407E-A947-70E740481C1C}">
                  <a14:useLocalDpi xmlns:a14="http://schemas.microsoft.com/office/drawing/2010/main" val="0"/>
                </a:ext>
              </a:extLst>
            </a:blip>
            <a:srcRect b="1369"/>
            <a:stretch>
              <a:fillRect/>
            </a:stretch>
          </p:blipFill>
          <p:spPr>
            <a:xfrm rot="21425899">
              <a:off x="9891365" y="2917998"/>
              <a:ext cx="539373" cy="892170"/>
            </a:xfrm>
            <a:prstGeom prst="rect">
              <a:avLst/>
            </a:prstGeom>
          </p:spPr>
        </p:pic>
        <p:cxnSp>
          <p:nvCxnSpPr>
            <p:cNvPr id="13" name="直接箭头连接符 12"/>
            <p:cNvCxnSpPr/>
            <p:nvPr/>
          </p:nvCxnSpPr>
          <p:spPr>
            <a:xfrm flipV="1">
              <a:off x="5096567" y="3555827"/>
              <a:ext cx="1429436" cy="3416"/>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安全协议领域的形式化方法</a:t>
            </a:r>
            <a:endParaRPr lang="zh-CN" altLang="en-US" dirty="0"/>
          </a:p>
        </p:txBody>
      </p:sp>
      <p:sp>
        <p:nvSpPr>
          <p:cNvPr id="8" name="文本框 7"/>
          <p:cNvSpPr txBox="1"/>
          <p:nvPr/>
        </p:nvSpPr>
        <p:spPr>
          <a:xfrm>
            <a:off x="2111263" y="4688666"/>
            <a:ext cx="2749471" cy="1015663"/>
          </a:xfrm>
          <a:prstGeom prst="rect">
            <a:avLst/>
          </a:prstGeom>
          <a:noFill/>
        </p:spPr>
        <p:txBody>
          <a:bodyPr wrap="none" rtlCol="0">
            <a:spAutoFit/>
          </a:bodyPr>
          <a:lstStyle/>
          <a:p>
            <a:pPr algn="ctr" fontAlgn="ctr">
              <a:lnSpc>
                <a:spcPct val="150000"/>
              </a:lnSpc>
            </a:pPr>
            <a:r>
              <a:rPr lang="zh-CN" altLang="en-US" sz="2000" dirty="0">
                <a:solidFill>
                  <a:srgbClr val="666666"/>
                </a:solidFill>
                <a:latin typeface="Myriad Pro" pitchFamily="34" charset="0"/>
                <a:ea typeface="微软雅黑" pitchFamily="34" charset="-122"/>
              </a:rPr>
              <a:t>安全协议的形式化验证</a:t>
            </a:r>
            <a:endParaRPr lang="en-US" altLang="zh-CN" sz="2000" dirty="0">
              <a:solidFill>
                <a:srgbClr val="666666"/>
              </a:solidFill>
              <a:latin typeface="Myriad Pro" pitchFamily="34" charset="0"/>
              <a:ea typeface="微软雅黑" pitchFamily="34" charset="-122"/>
            </a:endParaRPr>
          </a:p>
          <a:p>
            <a:pPr algn="ctr" fontAlgn="ctr">
              <a:lnSpc>
                <a:spcPct val="150000"/>
              </a:lnSpc>
            </a:pPr>
            <a:r>
              <a:rPr lang="zh-CN" altLang="en-US" sz="2000" dirty="0">
                <a:solidFill>
                  <a:srgbClr val="666666"/>
                </a:solidFill>
                <a:latin typeface="Myriad Pro" pitchFamily="34" charset="0"/>
                <a:ea typeface="微软雅黑" pitchFamily="34" charset="-122"/>
              </a:rPr>
              <a:t>（</a:t>
            </a:r>
            <a:r>
              <a:rPr lang="en-US" altLang="zh-CN" sz="2000" dirty="0">
                <a:solidFill>
                  <a:srgbClr val="666666"/>
                </a:solidFill>
                <a:latin typeface="Myriad Pro" pitchFamily="34" charset="0"/>
                <a:ea typeface="微软雅黑" pitchFamily="34" charset="-122"/>
              </a:rPr>
              <a:t>Formal Verification</a:t>
            </a:r>
            <a:r>
              <a:rPr lang="zh-CN" altLang="en-US" sz="2000" dirty="0">
                <a:solidFill>
                  <a:srgbClr val="666666"/>
                </a:solidFill>
                <a:latin typeface="Myriad Pro" pitchFamily="34" charset="0"/>
                <a:ea typeface="微软雅黑" pitchFamily="34" charset="-122"/>
              </a:rPr>
              <a:t>）</a:t>
            </a:r>
            <a:endParaRPr lang="en-US" altLang="zh-CN" sz="2000" dirty="0">
              <a:solidFill>
                <a:srgbClr val="666666"/>
              </a:solidFill>
              <a:latin typeface="Myriad Pro" pitchFamily="34" charset="0"/>
              <a:ea typeface="微软雅黑" pitchFamily="34" charset="-122"/>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t="12041" b="12040"/>
          <a:stretch>
            <a:fillRect/>
          </a:stretch>
        </p:blipFill>
        <p:spPr>
          <a:xfrm>
            <a:off x="6231000" y="1278753"/>
            <a:ext cx="4320000" cy="3279696"/>
          </a:xfrm>
          <a:prstGeom prst="rect">
            <a:avLst/>
          </a:prstGeom>
        </p:spPr>
      </p:pic>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9886"/>
          <a:stretch>
            <a:fillRect/>
          </a:stretch>
        </p:blipFill>
        <p:spPr bwMode="auto">
          <a:xfrm>
            <a:off x="1817688" y="1279496"/>
            <a:ext cx="3336619" cy="300677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p:cNvSpPr txBox="1"/>
          <p:nvPr/>
        </p:nvSpPr>
        <p:spPr>
          <a:xfrm>
            <a:off x="7016264" y="4688665"/>
            <a:ext cx="2749471" cy="1015663"/>
          </a:xfrm>
          <a:prstGeom prst="rect">
            <a:avLst/>
          </a:prstGeom>
          <a:noFill/>
        </p:spPr>
        <p:txBody>
          <a:bodyPr wrap="none" rtlCol="0">
            <a:spAutoFit/>
          </a:bodyPr>
          <a:lstStyle/>
          <a:p>
            <a:pPr algn="ctr" fontAlgn="ctr">
              <a:lnSpc>
                <a:spcPct val="150000"/>
              </a:lnSpc>
            </a:pPr>
            <a:r>
              <a:rPr lang="zh-CN" altLang="en-US" sz="2000" dirty="0">
                <a:solidFill>
                  <a:srgbClr val="666666"/>
                </a:solidFill>
                <a:latin typeface="Myriad Pro" pitchFamily="34" charset="0"/>
                <a:ea typeface="微软雅黑" pitchFamily="34" charset="-122"/>
              </a:rPr>
              <a:t>安全协议的形式化设计</a:t>
            </a:r>
            <a:endParaRPr lang="en-US" altLang="zh-CN" sz="2000" dirty="0">
              <a:solidFill>
                <a:srgbClr val="666666"/>
              </a:solidFill>
              <a:latin typeface="Myriad Pro" pitchFamily="34" charset="0"/>
              <a:ea typeface="微软雅黑" pitchFamily="34" charset="-122"/>
            </a:endParaRPr>
          </a:p>
          <a:p>
            <a:pPr algn="ctr" fontAlgn="ctr">
              <a:lnSpc>
                <a:spcPct val="150000"/>
              </a:lnSpc>
            </a:pPr>
            <a:r>
              <a:rPr lang="zh-CN" altLang="en-US" sz="2000" dirty="0">
                <a:solidFill>
                  <a:srgbClr val="666666"/>
                </a:solidFill>
                <a:latin typeface="Myriad Pro" pitchFamily="34" charset="0"/>
                <a:ea typeface="微软雅黑" pitchFamily="34" charset="-122"/>
              </a:rPr>
              <a:t>（</a:t>
            </a:r>
            <a:r>
              <a:rPr lang="en-US" altLang="zh-CN" sz="2000" dirty="0">
                <a:solidFill>
                  <a:srgbClr val="666666"/>
                </a:solidFill>
                <a:latin typeface="Myriad Pro" pitchFamily="34" charset="0"/>
                <a:ea typeface="微软雅黑" pitchFamily="34" charset="-122"/>
              </a:rPr>
              <a:t>Formal Design</a:t>
            </a:r>
            <a:r>
              <a:rPr lang="zh-CN" altLang="en-US" sz="2000" dirty="0">
                <a:solidFill>
                  <a:srgbClr val="666666"/>
                </a:solidFill>
                <a:latin typeface="Myriad Pro" pitchFamily="34" charset="0"/>
                <a:ea typeface="微软雅黑" pitchFamily="34" charset="-122"/>
              </a:rPr>
              <a:t>）</a:t>
            </a:r>
            <a:endParaRPr lang="en-US" altLang="zh-CN" sz="2000" dirty="0">
              <a:solidFill>
                <a:srgbClr val="666666"/>
              </a:solidFill>
              <a:latin typeface="Myriad Pro" pitchFamily="34" charset="0"/>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281353" y="638700"/>
            <a:ext cx="11629292" cy="495300"/>
          </a:xfrm>
        </p:spPr>
        <p:txBody>
          <a:bodyPr/>
          <a:lstStyle/>
          <a:p>
            <a:r>
              <a:rPr lang="zh-CN" altLang="en-US"/>
              <a:t>寻找使协议满足安全目标的最小条件</a:t>
            </a:r>
            <a:endParaRPr lang="en-US" altLang="zh-CN" dirty="0"/>
          </a:p>
        </p:txBody>
      </p:sp>
      <p:sp>
        <p:nvSpPr>
          <p:cNvPr id="2" name="标题 1"/>
          <p:cNvSpPr>
            <a:spLocks noGrp="1"/>
          </p:cNvSpPr>
          <p:nvPr>
            <p:ph type="title"/>
          </p:nvPr>
        </p:nvSpPr>
        <p:spPr>
          <a:xfrm>
            <a:off x="246000" y="90765"/>
            <a:ext cx="11655000" cy="593235"/>
          </a:xfrm>
        </p:spPr>
        <p:txBody>
          <a:bodyPr/>
          <a:lstStyle/>
          <a:p>
            <a:r>
              <a:rPr lang="zh-CN" altLang="en-US" dirty="0"/>
              <a:t>最小化安全假设算法</a:t>
            </a:r>
            <a:endParaRPr lang="zh-CN" altLang="en-US" dirty="0"/>
          </a:p>
        </p:txBody>
      </p:sp>
      <p:sp>
        <p:nvSpPr>
          <p:cNvPr id="4" name="TextBox 9"/>
          <p:cNvSpPr txBox="1"/>
          <p:nvPr/>
        </p:nvSpPr>
        <p:spPr>
          <a:xfrm>
            <a:off x="1101000" y="1359000"/>
            <a:ext cx="4455000" cy="4381328"/>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可能发生变化的安全假设：</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假设认证签名私钥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没有泄露</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假设用户名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Uname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没有泄露</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假设设备中不存在恶意的认证器</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假设设备中不存在恶意的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假设设备中不存在恶意的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假设设备中不存在恶意的依赖方</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523875" lvl="1" indent="-342900">
              <a:lnSpc>
                <a:spcPct val="200000"/>
              </a:lnSpc>
              <a:buFont typeface="+mj-ea"/>
              <a:buAutoNum type="circleNumDbPlain"/>
            </a:pP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n</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个安全假设）</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6" name="TextBox 9"/>
          <p:cNvSpPr txBox="1"/>
          <p:nvPr/>
        </p:nvSpPr>
        <p:spPr>
          <a:xfrm>
            <a:off x="7671000" y="1349798"/>
            <a:ext cx="3555000" cy="4400628"/>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应用场景：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endPar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endPar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endPar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endPar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endParaRPr lang="en-US" altLang="zh-CN" sz="3600"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180975" lvl="1"/>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r>
              <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r>
              <a:rPr lang="zh-CN" altLang="en-US"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 </a:t>
            </a:r>
            <a:endParaRPr lang="en-US" altLang="zh-CN" sz="36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a:p>
            <a:pPr marL="180975" lvl="1">
              <a:lnSpc>
                <a:spcPct val="150000"/>
              </a:lnSpc>
            </a:pPr>
            <a:r>
              <a:rPr lang="en-US" altLang="zh-CN" sz="24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rPr>
              <a:t>…</a:t>
            </a:r>
            <a:r>
              <a:rPr lang="zh-CN" altLang="en-US" sz="24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 </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n!</a:t>
            </a:r>
            <a:r>
              <a:rPr lang="zh-CN" altLang="en-US" sz="20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个场景）</a:t>
            </a:r>
            <a:endParaRPr lang="en-US" altLang="zh-CN" sz="2400" dirty="0">
              <a:solidFill>
                <a:srgbClr val="666666"/>
              </a:solidFill>
              <a:latin typeface="Myriad Pro" pitchFamily="34" charset="0"/>
              <a:ea typeface="微软雅黑" pitchFamily="34" charset="-122"/>
              <a:cs typeface="Times New Roman" panose="02020503050405090304" pitchFamily="18" charset="0"/>
              <a:sym typeface="Wingdings" panose="05000000000000000000" pitchFamily="2" charset="2"/>
            </a:endParaRPr>
          </a:p>
        </p:txBody>
      </p:sp>
      <p:cxnSp>
        <p:nvCxnSpPr>
          <p:cNvPr id="7" name="直接箭头连接符 6"/>
          <p:cNvCxnSpPr/>
          <p:nvPr/>
        </p:nvCxnSpPr>
        <p:spPr>
          <a:xfrm>
            <a:off x="5691000" y="3609000"/>
            <a:ext cx="1575000"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5669815" y="3153138"/>
            <a:ext cx="1542296" cy="369332"/>
          </a:xfrm>
          <a:prstGeom prst="rect">
            <a:avLst/>
          </a:prstGeom>
          <a:noFill/>
        </p:spPr>
        <p:txBody>
          <a:bodyPr wrap="square" rtlCol="0">
            <a:spAutoFit/>
          </a:bodyPr>
          <a:lstStyle/>
          <a:p>
            <a:pPr algn="ctr" fontAlgn="ctr"/>
            <a:r>
              <a:rPr lang="zh-CN" altLang="en-US" dirty="0">
                <a:solidFill>
                  <a:srgbClr val="666666"/>
                </a:solidFill>
                <a:latin typeface="微软雅黑" pitchFamily="34" charset="-122"/>
                <a:ea typeface="微软雅黑" pitchFamily="34" charset="-122"/>
              </a:rPr>
              <a:t>全组合</a:t>
            </a:r>
            <a:endParaRPr lang="zh-CN" altLang="en-US" dirty="0">
              <a:solidFill>
                <a:srgbClr val="666666"/>
              </a:solidFill>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500" fill="hold"/>
                                        <p:tgtEl>
                                          <p:spTgt spid="4">
                                            <p:txEl>
                                              <p:pRg st="1" end="1"/>
                                            </p:txEl>
                                          </p:spTgt>
                                        </p:tgtEl>
                                        <p:attrNameLst>
                                          <p:attrName>style.color</p:attrName>
                                        </p:attrNameLst>
                                      </p:cBhvr>
                                      <p:to>
                                        <a:srgbClr val="C00000"/>
                                      </p:to>
                                    </p:animClr>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wipe(left)">
                                      <p:cBhvr>
                                        <p:cTn id="14" dur="500"/>
                                        <p:tgtEl>
                                          <p:spTgt spid="6">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500"/>
                                        <p:tgtEl>
                                          <p:spTgt spid="6">
                                            <p:txEl>
                                              <p:pRg st="1" end="1"/>
                                            </p:txEl>
                                          </p:spTgt>
                                        </p:tgtEl>
                                      </p:cBhvr>
                                    </p:animEffect>
                                  </p:childTnLst>
                                </p:cTn>
                              </p:par>
                              <p:par>
                                <p:cTn id="20" presetID="3" presetClass="emph" presetSubtype="2" fill="hold" nodeType="withEffect">
                                  <p:stCondLst>
                                    <p:cond delay="0"/>
                                  </p:stCondLst>
                                  <p:childTnLst>
                                    <p:animClr clrSpc="rgb" dir="cw">
                                      <p:cBhvr override="childStyle">
                                        <p:cTn id="21" dur="500" fill="hold"/>
                                        <p:tgtEl>
                                          <p:spTgt spid="6">
                                            <p:txEl>
                                              <p:pRg st="1" end="1"/>
                                            </p:txEl>
                                          </p:spTgt>
                                        </p:tgtEl>
                                        <p:attrNameLst>
                                          <p:attrName>style.color</p:attrName>
                                        </p:attrNameLst>
                                      </p:cBhvr>
                                      <p:to>
                                        <a:srgbClr val="C00000"/>
                                      </p:to>
                                    </p:animClr>
                                  </p:childTnLst>
                                </p:cTn>
                              </p:par>
                            </p:childTnLst>
                          </p:cTn>
                        </p:par>
                      </p:childTnLst>
                    </p:cTn>
                  </p:par>
                  <p:par>
                    <p:cTn id="22" fill="hold">
                      <p:stCondLst>
                        <p:cond delay="indefinite"/>
                      </p:stCondLst>
                      <p:childTnLst>
                        <p:par>
                          <p:cTn id="23" fill="hold">
                            <p:stCondLst>
                              <p:cond delay="0"/>
                            </p:stCondLst>
                            <p:childTnLst>
                              <p:par>
                                <p:cTn id="24" presetID="3" presetClass="emph" presetSubtype="2" fill="hold" nodeType="clickEffect">
                                  <p:stCondLst>
                                    <p:cond delay="0"/>
                                  </p:stCondLst>
                                  <p:childTnLst>
                                    <p:animClr clrSpc="rgb" dir="cw">
                                      <p:cBhvr override="childStyle">
                                        <p:cTn id="25" dur="500" fill="hold"/>
                                        <p:tgtEl>
                                          <p:spTgt spid="4">
                                            <p:txEl>
                                              <p:pRg st="1" end="1"/>
                                            </p:txEl>
                                          </p:spTgt>
                                        </p:tgtEl>
                                        <p:attrNameLst>
                                          <p:attrName>style.color</p:attrName>
                                        </p:attrNameLst>
                                      </p:cBhvr>
                                      <p:to>
                                        <a:srgbClr val="666666"/>
                                      </p:to>
                                    </p:animClr>
                                  </p:childTnLst>
                                </p:cTn>
                              </p:par>
                              <p:par>
                                <p:cTn id="26" presetID="3" presetClass="emph" presetSubtype="2" fill="hold" nodeType="withEffect">
                                  <p:stCondLst>
                                    <p:cond delay="0"/>
                                  </p:stCondLst>
                                  <p:childTnLst>
                                    <p:animClr clrSpc="rgb" dir="cw">
                                      <p:cBhvr override="childStyle">
                                        <p:cTn id="27" dur="500" fill="hold"/>
                                        <p:tgtEl>
                                          <p:spTgt spid="4">
                                            <p:txEl>
                                              <p:pRg st="2" end="2"/>
                                            </p:txEl>
                                          </p:spTgt>
                                        </p:tgtEl>
                                        <p:attrNameLst>
                                          <p:attrName>style.color</p:attrName>
                                        </p:attrNameLst>
                                      </p:cBhvr>
                                      <p:to>
                                        <a:srgbClr val="990000"/>
                                      </p:to>
                                    </p:animClr>
                                  </p:childTnLst>
                                </p:cTn>
                              </p:par>
                              <p:par>
                                <p:cTn id="28" presetID="3" presetClass="emph" presetSubtype="2" fill="hold" nodeType="withEffect">
                                  <p:stCondLst>
                                    <p:cond delay="0"/>
                                  </p:stCondLst>
                                  <p:childTnLst>
                                    <p:animClr clrSpc="rgb" dir="cw">
                                      <p:cBhvr override="childStyle">
                                        <p:cTn id="29" dur="500" fill="hold"/>
                                        <p:tgtEl>
                                          <p:spTgt spid="6">
                                            <p:txEl>
                                              <p:pRg st="1" end="1"/>
                                            </p:txEl>
                                          </p:spTgt>
                                        </p:tgtEl>
                                        <p:attrNameLst>
                                          <p:attrName>style.color</p:attrName>
                                        </p:attrNameLst>
                                      </p:cBhvr>
                                      <p:to>
                                        <a:srgbClr val="666666"/>
                                      </p:to>
                                    </p:animClr>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499"/>
                                          </p:stCondLst>
                                        </p:cTn>
                                        <p:tgtEl>
                                          <p:spTgt spid="6">
                                            <p:txEl>
                                              <p:pRg st="2" end="2"/>
                                            </p:txEl>
                                          </p:spTgt>
                                        </p:tgtEl>
                                        <p:attrNameLst>
                                          <p:attrName>style.visibility</p:attrName>
                                        </p:attrNameLst>
                                      </p:cBhvr>
                                      <p:to>
                                        <p:strVal val="visible"/>
                                      </p:to>
                                    </p:set>
                                  </p:childTnLst>
                                </p:cTn>
                              </p:par>
                              <p:par>
                                <p:cTn id="34" presetID="3" presetClass="emph" presetSubtype="2" fill="hold" nodeType="withEffect">
                                  <p:stCondLst>
                                    <p:cond delay="0"/>
                                  </p:stCondLst>
                                  <p:childTnLst>
                                    <p:animClr clrSpc="rgb" dir="cw">
                                      <p:cBhvr override="childStyle">
                                        <p:cTn id="35" dur="500" fill="hold"/>
                                        <p:tgtEl>
                                          <p:spTgt spid="6">
                                            <p:txEl>
                                              <p:pRg st="2" end="2"/>
                                            </p:txEl>
                                          </p:spTgt>
                                        </p:tgtEl>
                                        <p:attrNameLst>
                                          <p:attrName>style.color</p:attrName>
                                        </p:attrNameLst>
                                      </p:cBhvr>
                                      <p:to>
                                        <a:srgbClr val="990000"/>
                                      </p:to>
                                    </p:animClr>
                                  </p:childTnLst>
                                </p:cTn>
                              </p:par>
                            </p:childTnLst>
                          </p:cTn>
                        </p:par>
                      </p:childTnLst>
                    </p:cTn>
                  </p:par>
                  <p:par>
                    <p:cTn id="36" fill="hold">
                      <p:stCondLst>
                        <p:cond delay="indefinite"/>
                      </p:stCondLst>
                      <p:childTnLst>
                        <p:par>
                          <p:cTn id="37" fill="hold">
                            <p:stCondLst>
                              <p:cond delay="0"/>
                            </p:stCondLst>
                            <p:childTnLst>
                              <p:par>
                                <p:cTn id="38" presetID="3" presetClass="emph" presetSubtype="2" fill="hold" nodeType="clickEffect">
                                  <p:stCondLst>
                                    <p:cond delay="0"/>
                                  </p:stCondLst>
                                  <p:childTnLst>
                                    <p:animClr clrSpc="rgb" dir="cw">
                                      <p:cBhvr override="childStyle">
                                        <p:cTn id="39" dur="500" fill="hold"/>
                                        <p:tgtEl>
                                          <p:spTgt spid="4">
                                            <p:txEl>
                                              <p:pRg st="1" end="1"/>
                                            </p:txEl>
                                          </p:spTgt>
                                        </p:tgtEl>
                                        <p:attrNameLst>
                                          <p:attrName>style.color</p:attrName>
                                        </p:attrNameLst>
                                      </p:cBhvr>
                                      <p:to>
                                        <a:srgbClr val="990000"/>
                                      </p:to>
                                    </p:animClr>
                                  </p:childTnLst>
                                </p:cTn>
                              </p:par>
                              <p:par>
                                <p:cTn id="40" presetID="3" presetClass="emph" presetSubtype="2" fill="hold" nodeType="withEffect">
                                  <p:stCondLst>
                                    <p:cond delay="0"/>
                                  </p:stCondLst>
                                  <p:childTnLst>
                                    <p:animClr clrSpc="rgb" dir="cw">
                                      <p:cBhvr override="childStyle">
                                        <p:cTn id="41" dur="500" fill="hold"/>
                                        <p:tgtEl>
                                          <p:spTgt spid="4">
                                            <p:txEl>
                                              <p:pRg st="2" end="2"/>
                                            </p:txEl>
                                          </p:spTgt>
                                        </p:tgtEl>
                                        <p:attrNameLst>
                                          <p:attrName>style.color</p:attrName>
                                        </p:attrNameLst>
                                      </p:cBhvr>
                                      <p:to>
                                        <a:srgbClr val="990000"/>
                                      </p:to>
                                    </p:animClr>
                                  </p:childTnLst>
                                </p:cTn>
                              </p:par>
                              <p:par>
                                <p:cTn id="42" presetID="1" presetClass="entr" presetSubtype="0" fill="hold" nodeType="withEffect">
                                  <p:stCondLst>
                                    <p:cond delay="0"/>
                                  </p:stCondLst>
                                  <p:childTnLst>
                                    <p:set>
                                      <p:cBhvr>
                                        <p:cTn id="43" dur="1" fill="hold">
                                          <p:stCondLst>
                                            <p:cond delay="499"/>
                                          </p:stCondLst>
                                        </p:cTn>
                                        <p:tgtEl>
                                          <p:spTgt spid="6">
                                            <p:txEl>
                                              <p:pRg st="3" end="3"/>
                                            </p:txEl>
                                          </p:spTgt>
                                        </p:tgtEl>
                                        <p:attrNameLst>
                                          <p:attrName>style.visibility</p:attrName>
                                        </p:attrNameLst>
                                      </p:cBhvr>
                                      <p:to>
                                        <p:strVal val="visible"/>
                                      </p:to>
                                    </p:set>
                                  </p:childTnLst>
                                </p:cTn>
                              </p:par>
                              <p:par>
                                <p:cTn id="44" presetID="3" presetClass="emph" presetSubtype="2" fill="hold" nodeType="withEffect">
                                  <p:stCondLst>
                                    <p:cond delay="0"/>
                                  </p:stCondLst>
                                  <p:childTnLst>
                                    <p:animClr clrSpc="rgb" dir="cw">
                                      <p:cBhvr override="childStyle">
                                        <p:cTn id="45" dur="500" fill="hold"/>
                                        <p:tgtEl>
                                          <p:spTgt spid="6">
                                            <p:txEl>
                                              <p:pRg st="3" end="3"/>
                                            </p:txEl>
                                          </p:spTgt>
                                        </p:tgtEl>
                                        <p:attrNameLst>
                                          <p:attrName>style.color</p:attrName>
                                        </p:attrNameLst>
                                      </p:cBhvr>
                                      <p:to>
                                        <a:srgbClr val="990000"/>
                                      </p:to>
                                    </p:animClr>
                                  </p:childTnLst>
                                </p:cTn>
                              </p:par>
                              <p:par>
                                <p:cTn id="46" presetID="3" presetClass="emph" presetSubtype="2" fill="hold" nodeType="withEffect">
                                  <p:stCondLst>
                                    <p:cond delay="0"/>
                                  </p:stCondLst>
                                  <p:childTnLst>
                                    <p:animClr clrSpc="rgb" dir="cw">
                                      <p:cBhvr override="childStyle">
                                        <p:cTn id="47" dur="500" fill="hold"/>
                                        <p:tgtEl>
                                          <p:spTgt spid="6">
                                            <p:txEl>
                                              <p:pRg st="2" end="2"/>
                                            </p:txEl>
                                          </p:spTgt>
                                        </p:tgtEl>
                                        <p:attrNameLst>
                                          <p:attrName>style.color</p:attrName>
                                        </p:attrNameLst>
                                      </p:cBhvr>
                                      <p:to>
                                        <a:srgbClr val="666666"/>
                                      </p:to>
                                    </p:animClr>
                                  </p:childTnLst>
                                </p:cTn>
                              </p:par>
                            </p:childTnLst>
                          </p:cTn>
                        </p:par>
                      </p:childTnLst>
                    </p:cTn>
                  </p:par>
                  <p:par>
                    <p:cTn id="48" fill="hold">
                      <p:stCondLst>
                        <p:cond delay="indefinite"/>
                      </p:stCondLst>
                      <p:childTnLst>
                        <p:par>
                          <p:cTn id="49" fill="hold">
                            <p:stCondLst>
                              <p:cond delay="0"/>
                            </p:stCondLst>
                            <p:childTnLst>
                              <p:par>
                                <p:cTn id="50" presetID="3" presetClass="emph" presetSubtype="2" fill="hold" nodeType="clickEffect">
                                  <p:stCondLst>
                                    <p:cond delay="0"/>
                                  </p:stCondLst>
                                  <p:childTnLst>
                                    <p:animClr clrSpc="rgb" dir="cw">
                                      <p:cBhvr override="childStyle">
                                        <p:cTn id="51" dur="500" fill="hold"/>
                                        <p:tgtEl>
                                          <p:spTgt spid="6">
                                            <p:txEl>
                                              <p:pRg st="3" end="3"/>
                                            </p:txEl>
                                          </p:spTgt>
                                        </p:tgtEl>
                                        <p:attrNameLst>
                                          <p:attrName>style.color</p:attrName>
                                        </p:attrNameLst>
                                      </p:cBhvr>
                                      <p:to>
                                        <a:srgbClr val="666666"/>
                                      </p:to>
                                    </p:animClr>
                                  </p:childTnLst>
                                </p:cTn>
                              </p:par>
                              <p:par>
                                <p:cTn id="52" presetID="3" presetClass="emph" presetSubtype="2" fill="hold" nodeType="withEffect">
                                  <p:stCondLst>
                                    <p:cond delay="0"/>
                                  </p:stCondLst>
                                  <p:childTnLst>
                                    <p:animClr clrSpc="rgb" dir="cw">
                                      <p:cBhvr override="childStyle">
                                        <p:cTn id="53" dur="500" fill="hold"/>
                                        <p:tgtEl>
                                          <p:spTgt spid="4">
                                            <p:txEl>
                                              <p:pRg st="3" end="3"/>
                                            </p:txEl>
                                          </p:spTgt>
                                        </p:tgtEl>
                                        <p:attrNameLst>
                                          <p:attrName>style.color</p:attrName>
                                        </p:attrNameLst>
                                      </p:cBhvr>
                                      <p:to>
                                        <a:srgbClr val="990000"/>
                                      </p:to>
                                    </p:animClr>
                                  </p:childTnLst>
                                </p:cTn>
                              </p:par>
                              <p:par>
                                <p:cTn id="54" presetID="1" presetClass="entr" presetSubtype="0" fill="hold" nodeType="withEffect">
                                  <p:stCondLst>
                                    <p:cond delay="0"/>
                                  </p:stCondLst>
                                  <p:childTnLst>
                                    <p:set>
                                      <p:cBhvr>
                                        <p:cTn id="55" dur="1" fill="hold">
                                          <p:stCondLst>
                                            <p:cond delay="499"/>
                                          </p:stCondLst>
                                        </p:cTn>
                                        <p:tgtEl>
                                          <p:spTgt spid="6">
                                            <p:txEl>
                                              <p:pRg st="4" end="4"/>
                                            </p:txEl>
                                          </p:spTgt>
                                        </p:tgtEl>
                                        <p:attrNameLst>
                                          <p:attrName>style.visibility</p:attrName>
                                        </p:attrNameLst>
                                      </p:cBhvr>
                                      <p:to>
                                        <p:strVal val="visible"/>
                                      </p:to>
                                    </p:set>
                                  </p:childTnLst>
                                </p:cTn>
                              </p:par>
                              <p:par>
                                <p:cTn id="56" presetID="3" presetClass="emph" presetSubtype="2" fill="hold" nodeType="withEffect">
                                  <p:stCondLst>
                                    <p:cond delay="0"/>
                                  </p:stCondLst>
                                  <p:childTnLst>
                                    <p:animClr clrSpc="rgb" dir="cw">
                                      <p:cBhvr override="childStyle">
                                        <p:cTn id="57" dur="500" fill="hold"/>
                                        <p:tgtEl>
                                          <p:spTgt spid="6">
                                            <p:txEl>
                                              <p:pRg st="4" end="4"/>
                                            </p:txEl>
                                          </p:spTgt>
                                        </p:tgtEl>
                                        <p:attrNameLst>
                                          <p:attrName>style.color</p:attrName>
                                        </p:attrNameLst>
                                      </p:cBhvr>
                                      <p:to>
                                        <a:srgbClr val="990000"/>
                                      </p:to>
                                    </p:animClr>
                                  </p:childTnLst>
                                </p:cTn>
                              </p:par>
                            </p:childTnLst>
                          </p:cTn>
                        </p:par>
                      </p:childTnLst>
                    </p:cTn>
                  </p:par>
                  <p:par>
                    <p:cTn id="58" fill="hold">
                      <p:stCondLst>
                        <p:cond delay="indefinite"/>
                      </p:stCondLst>
                      <p:childTnLst>
                        <p:par>
                          <p:cTn id="59" fill="hold">
                            <p:stCondLst>
                              <p:cond delay="0"/>
                            </p:stCondLst>
                            <p:childTnLst>
                              <p:par>
                                <p:cTn id="60" presetID="3" presetClass="emph" presetSubtype="2" fill="hold" nodeType="clickEffect">
                                  <p:stCondLst>
                                    <p:cond delay="0"/>
                                  </p:stCondLst>
                                  <p:childTnLst>
                                    <p:animClr clrSpc="rgb" dir="cw">
                                      <p:cBhvr override="childStyle">
                                        <p:cTn id="61" dur="500" fill="hold"/>
                                        <p:tgtEl>
                                          <p:spTgt spid="6">
                                            <p:txEl>
                                              <p:pRg st="4" end="4"/>
                                            </p:txEl>
                                          </p:spTgt>
                                        </p:tgtEl>
                                        <p:attrNameLst>
                                          <p:attrName>style.color</p:attrName>
                                        </p:attrNameLst>
                                      </p:cBhvr>
                                      <p:to>
                                        <a:srgbClr val="666666"/>
                                      </p:to>
                                    </p:animClr>
                                  </p:childTnLst>
                                </p:cTn>
                              </p:par>
                              <p:par>
                                <p:cTn id="62" presetID="3" presetClass="emph" presetSubtype="2" fill="hold" nodeType="withEffect">
                                  <p:stCondLst>
                                    <p:cond delay="0"/>
                                  </p:stCondLst>
                                  <p:childTnLst>
                                    <p:animClr clrSpc="rgb" dir="cw">
                                      <p:cBhvr override="childStyle">
                                        <p:cTn id="63" dur="500" fill="hold"/>
                                        <p:tgtEl>
                                          <p:spTgt spid="4">
                                            <p:txEl>
                                              <p:pRg st="1" end="1"/>
                                            </p:txEl>
                                          </p:spTgt>
                                        </p:tgtEl>
                                        <p:attrNameLst>
                                          <p:attrName>style.color</p:attrName>
                                        </p:attrNameLst>
                                      </p:cBhvr>
                                      <p:to>
                                        <a:srgbClr val="666666"/>
                                      </p:to>
                                    </p:animClr>
                                  </p:childTnLst>
                                </p:cTn>
                              </p:par>
                              <p:par>
                                <p:cTn id="64" presetID="3" presetClass="emph" presetSubtype="2" fill="hold" nodeType="withEffect">
                                  <p:stCondLst>
                                    <p:cond delay="0"/>
                                  </p:stCondLst>
                                  <p:childTnLst>
                                    <p:animClr clrSpc="rgb" dir="cw">
                                      <p:cBhvr override="childStyle">
                                        <p:cTn id="65" dur="500" fill="hold"/>
                                        <p:tgtEl>
                                          <p:spTgt spid="4">
                                            <p:txEl>
                                              <p:pRg st="4" end="4"/>
                                            </p:txEl>
                                          </p:spTgt>
                                        </p:tgtEl>
                                        <p:attrNameLst>
                                          <p:attrName>style.color</p:attrName>
                                        </p:attrNameLst>
                                      </p:cBhvr>
                                      <p:to>
                                        <a:srgbClr val="666666"/>
                                      </p:to>
                                    </p:animClr>
                                  </p:childTnLst>
                                </p:cTn>
                              </p:par>
                              <p:par>
                                <p:cTn id="66" presetID="3" presetClass="emph" presetSubtype="2" fill="hold" nodeType="withEffect">
                                  <p:stCondLst>
                                    <p:cond delay="0"/>
                                  </p:stCondLst>
                                  <p:childTnLst>
                                    <p:animClr clrSpc="rgb" dir="cw">
                                      <p:cBhvr override="childStyle">
                                        <p:cTn id="67" dur="500" fill="hold"/>
                                        <p:tgtEl>
                                          <p:spTgt spid="4">
                                            <p:txEl>
                                              <p:pRg st="5" end="5"/>
                                            </p:txEl>
                                          </p:spTgt>
                                        </p:tgtEl>
                                        <p:attrNameLst>
                                          <p:attrName>style.color</p:attrName>
                                        </p:attrNameLst>
                                      </p:cBhvr>
                                      <p:to>
                                        <a:srgbClr val="990000"/>
                                      </p:to>
                                    </p:animClr>
                                  </p:childTnLst>
                                </p:cTn>
                              </p:par>
                              <p:par>
                                <p:cTn id="68" presetID="3" presetClass="emph" presetSubtype="2" fill="hold" nodeType="withEffect">
                                  <p:stCondLst>
                                    <p:cond delay="0"/>
                                  </p:stCondLst>
                                  <p:childTnLst>
                                    <p:animClr clrSpc="rgb" dir="cw">
                                      <p:cBhvr override="childStyle">
                                        <p:cTn id="69" dur="500" fill="hold"/>
                                        <p:tgtEl>
                                          <p:spTgt spid="4">
                                            <p:txEl>
                                              <p:pRg st="6" end="6"/>
                                            </p:txEl>
                                          </p:spTgt>
                                        </p:tgtEl>
                                        <p:attrNameLst>
                                          <p:attrName>style.color</p:attrName>
                                        </p:attrNameLst>
                                      </p:cBhvr>
                                      <p:to>
                                        <a:srgbClr val="990000"/>
                                      </p:to>
                                    </p:animClr>
                                  </p:childTnLst>
                                </p:cTn>
                              </p:par>
                              <p:par>
                                <p:cTn id="70" presetID="1" presetClass="entr" presetSubtype="0" fill="hold" nodeType="withEffect">
                                  <p:stCondLst>
                                    <p:cond delay="0"/>
                                  </p:stCondLst>
                                  <p:childTnLst>
                                    <p:set>
                                      <p:cBhvr>
                                        <p:cTn id="71" dur="1" fill="hold">
                                          <p:stCondLst>
                                            <p:cond delay="499"/>
                                          </p:stCondLst>
                                        </p:cTn>
                                        <p:tgtEl>
                                          <p:spTgt spid="6">
                                            <p:txEl>
                                              <p:pRg st="5" end="5"/>
                                            </p:txEl>
                                          </p:spTgt>
                                        </p:tgtEl>
                                        <p:attrNameLst>
                                          <p:attrName>style.visibility</p:attrName>
                                        </p:attrNameLst>
                                      </p:cBhvr>
                                      <p:to>
                                        <p:strVal val="visible"/>
                                      </p:to>
                                    </p:set>
                                  </p:childTnLst>
                                </p:cTn>
                              </p:par>
                              <p:par>
                                <p:cTn id="72" presetID="3" presetClass="emph" presetSubtype="2" fill="hold" nodeType="withEffect">
                                  <p:stCondLst>
                                    <p:cond delay="0"/>
                                  </p:stCondLst>
                                  <p:childTnLst>
                                    <p:animClr clrSpc="rgb" dir="cw">
                                      <p:cBhvr override="childStyle">
                                        <p:cTn id="73" dur="500" fill="hold"/>
                                        <p:tgtEl>
                                          <p:spTgt spid="6">
                                            <p:txEl>
                                              <p:pRg st="5" end="5"/>
                                            </p:txEl>
                                          </p:spTgt>
                                        </p:tgtEl>
                                        <p:attrNameLst>
                                          <p:attrName>style.color</p:attrName>
                                        </p:attrNameLst>
                                      </p:cBhvr>
                                      <p:to>
                                        <a:srgbClr val="990000"/>
                                      </p:to>
                                    </p:animClr>
                                  </p:childTnLst>
                                </p:cTn>
                              </p:par>
                            </p:childTnLst>
                          </p:cTn>
                        </p:par>
                      </p:childTnLst>
                    </p:cTn>
                  </p:par>
                  <p:par>
                    <p:cTn id="74" fill="hold">
                      <p:stCondLst>
                        <p:cond delay="indefinite"/>
                      </p:stCondLst>
                      <p:childTnLst>
                        <p:par>
                          <p:cTn id="75" fill="hold">
                            <p:stCondLst>
                              <p:cond delay="0"/>
                            </p:stCondLst>
                            <p:childTnLst>
                              <p:par>
                                <p:cTn id="76" presetID="3" presetClass="emph" presetSubtype="2" fill="hold" nodeType="clickEffect">
                                  <p:stCondLst>
                                    <p:cond delay="0"/>
                                  </p:stCondLst>
                                  <p:childTnLst>
                                    <p:animClr clrSpc="rgb" dir="cw">
                                      <p:cBhvr override="childStyle">
                                        <p:cTn id="77" dur="500" fill="hold"/>
                                        <p:tgtEl>
                                          <p:spTgt spid="6">
                                            <p:txEl>
                                              <p:pRg st="5" end="5"/>
                                            </p:txEl>
                                          </p:spTgt>
                                        </p:tgtEl>
                                        <p:attrNameLst>
                                          <p:attrName>style.color</p:attrName>
                                        </p:attrNameLst>
                                      </p:cBhvr>
                                      <p:to>
                                        <a:srgbClr val="666666"/>
                                      </p:to>
                                    </p:animClr>
                                  </p:childTnLst>
                                </p:cTn>
                              </p:par>
                              <p:par>
                                <p:cTn id="78" presetID="3" presetClass="emph" presetSubtype="2" fill="hold" nodeType="withEffect">
                                  <p:stCondLst>
                                    <p:cond delay="0"/>
                                  </p:stCondLst>
                                  <p:childTnLst>
                                    <p:animClr clrSpc="rgb" dir="cw">
                                      <p:cBhvr override="childStyle">
                                        <p:cTn id="79" dur="500" fill="hold"/>
                                        <p:tgtEl>
                                          <p:spTgt spid="4">
                                            <p:txEl>
                                              <p:pRg st="1" end="1"/>
                                            </p:txEl>
                                          </p:spTgt>
                                        </p:tgtEl>
                                        <p:attrNameLst>
                                          <p:attrName>style.color</p:attrName>
                                        </p:attrNameLst>
                                      </p:cBhvr>
                                      <p:to>
                                        <a:srgbClr val="990000"/>
                                      </p:to>
                                    </p:animClr>
                                  </p:childTnLst>
                                </p:cTn>
                              </p:par>
                              <p:par>
                                <p:cTn id="80" presetID="3" presetClass="emph" presetSubtype="2" fill="hold" nodeType="withEffect">
                                  <p:stCondLst>
                                    <p:cond delay="0"/>
                                  </p:stCondLst>
                                  <p:childTnLst>
                                    <p:animClr clrSpc="rgb" dir="cw">
                                      <p:cBhvr override="childStyle">
                                        <p:cTn id="81" dur="500" fill="hold"/>
                                        <p:tgtEl>
                                          <p:spTgt spid="4">
                                            <p:txEl>
                                              <p:pRg st="4" end="4"/>
                                            </p:txEl>
                                          </p:spTgt>
                                        </p:tgtEl>
                                        <p:attrNameLst>
                                          <p:attrName>style.color</p:attrName>
                                        </p:attrNameLst>
                                      </p:cBhvr>
                                      <p:to>
                                        <a:srgbClr val="990000"/>
                                      </p:to>
                                    </p:animClr>
                                  </p:childTnLst>
                                </p:cTn>
                              </p:par>
                              <p:par>
                                <p:cTn id="82" presetID="1" presetClass="entr" presetSubtype="0" fill="hold" nodeType="withEffect">
                                  <p:stCondLst>
                                    <p:cond delay="0"/>
                                  </p:stCondLst>
                                  <p:childTnLst>
                                    <p:set>
                                      <p:cBhvr>
                                        <p:cTn id="83" dur="1" fill="hold">
                                          <p:stCondLst>
                                            <p:cond delay="499"/>
                                          </p:stCondLst>
                                        </p:cTn>
                                        <p:tgtEl>
                                          <p:spTgt spid="6">
                                            <p:txEl>
                                              <p:pRg st="6" end="6"/>
                                            </p:txEl>
                                          </p:spTgt>
                                        </p:tgtEl>
                                        <p:attrNameLst>
                                          <p:attrName>style.visibility</p:attrName>
                                        </p:attrNameLst>
                                      </p:cBhvr>
                                      <p:to>
                                        <p:strVal val="visible"/>
                                      </p:to>
                                    </p:set>
                                  </p:childTnLst>
                                </p:cTn>
                              </p:par>
                              <p:par>
                                <p:cTn id="84" presetID="3" presetClass="emph" presetSubtype="2" fill="hold" nodeType="withEffect">
                                  <p:stCondLst>
                                    <p:cond delay="0"/>
                                  </p:stCondLst>
                                  <p:childTnLst>
                                    <p:animClr clrSpc="rgb" dir="cw">
                                      <p:cBhvr override="childStyle">
                                        <p:cTn id="85" dur="500" fill="hold"/>
                                        <p:tgtEl>
                                          <p:spTgt spid="6">
                                            <p:txEl>
                                              <p:pRg st="6" end="6"/>
                                            </p:txEl>
                                          </p:spTgt>
                                        </p:tgtEl>
                                        <p:attrNameLst>
                                          <p:attrName>style.color</p:attrName>
                                        </p:attrNameLst>
                                      </p:cBhvr>
                                      <p:to>
                                        <a:srgbClr val="C00000"/>
                                      </p:to>
                                    </p:animClr>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6">
                                            <p:txEl>
                                              <p:pRg st="7" end="7"/>
                                            </p:txEl>
                                          </p:spTgt>
                                        </p:tgtEl>
                                        <p:attrNameLst>
                                          <p:attrName>style.visibility</p:attrName>
                                        </p:attrNameLst>
                                      </p:cBhvr>
                                      <p:to>
                                        <p:strVal val="visible"/>
                                      </p:to>
                                    </p:set>
                                    <p:animEffect transition="in" filter="fade">
                                      <p:cBhvr>
                                        <p:cTn id="90" dur="500"/>
                                        <p:tgtEl>
                                          <p:spTgt spid="6">
                                            <p:txEl>
                                              <p:pRg st="7" end="7"/>
                                            </p:txEl>
                                          </p:spTgt>
                                        </p:tgtEl>
                                      </p:cBhvr>
                                    </p:animEffect>
                                  </p:childTnLst>
                                </p:cTn>
                              </p:par>
                              <p:par>
                                <p:cTn id="91" presetID="1" presetClass="entr" presetSubtype="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a:t>形式化分析过程</a:t>
            </a:r>
            <a:endParaRPr lang="zh-CN" altLang="en-US" dirty="0"/>
          </a:p>
        </p:txBody>
      </p:sp>
      <p:cxnSp>
        <p:nvCxnSpPr>
          <p:cNvPr id="104" name="直接箭头连接符 103"/>
          <p:cNvCxnSpPr/>
          <p:nvPr/>
        </p:nvCxnSpPr>
        <p:spPr>
          <a:xfrm>
            <a:off x="3171000" y="1839376"/>
            <a:ext cx="1506022" cy="0"/>
          </a:xfrm>
          <a:prstGeom prst="straightConnector1">
            <a:avLst/>
          </a:prstGeom>
          <a:ln w="12700">
            <a:solidFill>
              <a:srgbClr val="005BBB"/>
            </a:solidFill>
            <a:tailEnd type="stealth" w="lg" len="lg"/>
          </a:ln>
        </p:spPr>
        <p:style>
          <a:lnRef idx="1">
            <a:schemeClr val="dk1"/>
          </a:lnRef>
          <a:fillRef idx="0">
            <a:schemeClr val="dk1"/>
          </a:fillRef>
          <a:effectRef idx="0">
            <a:schemeClr val="dk1"/>
          </a:effectRef>
          <a:fontRef idx="minor">
            <a:schemeClr val="tx1"/>
          </a:fontRef>
        </p:style>
      </p:cxnSp>
      <p:sp>
        <p:nvSpPr>
          <p:cNvPr id="110" name="TextBox 9"/>
          <p:cNvSpPr txBox="1"/>
          <p:nvPr/>
        </p:nvSpPr>
        <p:spPr>
          <a:xfrm>
            <a:off x="3058622" y="1380755"/>
            <a:ext cx="1647005" cy="338554"/>
          </a:xfrm>
          <a:prstGeom prst="rect">
            <a:avLst/>
          </a:prstGeom>
          <a:noFill/>
        </p:spPr>
        <p:txBody>
          <a:bodyPr wrap="square" rtlCol="0">
            <a:spAutoFit/>
          </a:bodyPr>
          <a:lstStyle/>
          <a:p>
            <a:pPr algn="ctr"/>
            <a:r>
              <a:rPr lang="zh-CN" altLang="en-US" sz="16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形式化翻译</a:t>
            </a:r>
            <a:endParaRPr lang="en-US" altLang="zh-CN" sz="16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11" name="TextBox 9"/>
          <p:cNvSpPr txBox="1"/>
          <p:nvPr/>
        </p:nvSpPr>
        <p:spPr>
          <a:xfrm>
            <a:off x="656645" y="2881435"/>
            <a:ext cx="2164920" cy="584775"/>
          </a:xfrm>
          <a:prstGeom prst="rect">
            <a:avLst/>
          </a:prstGeom>
          <a:noFill/>
        </p:spPr>
        <p:txBody>
          <a:bodyPr wrap="square" rtlCol="0">
            <a:spAutoFit/>
          </a:bodyPr>
          <a:lstStyle/>
          <a:p>
            <a:pPr algn="ctr"/>
            <a:r>
              <a:rPr lang="en-US" altLang="zh-CN"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标准</a:t>
            </a:r>
            <a:endParaRPr lang="en-US" altLang="zh-CN"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endParaRPr>
          </a:p>
          <a:p>
            <a:pPr algn="ctr"/>
            <a:r>
              <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rPr>
              <a:t>19</a:t>
            </a:r>
            <a:r>
              <a:rPr lang="zh-CN" altLang="en-US"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rPr>
              <a:t>个文档，</a:t>
            </a:r>
            <a:r>
              <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rPr>
              <a:t>500+</a:t>
            </a:r>
            <a:r>
              <a:rPr lang="zh-CN" altLang="en-US"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rPr>
              <a:t>页</a:t>
            </a:r>
            <a:endPar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112" name="TextBox 9"/>
          <p:cNvSpPr txBox="1"/>
          <p:nvPr/>
        </p:nvSpPr>
        <p:spPr>
          <a:xfrm>
            <a:off x="4360459" y="2953635"/>
            <a:ext cx="2599071" cy="369332"/>
          </a:xfrm>
          <a:prstGeom prst="rect">
            <a:avLst/>
          </a:prstGeom>
          <a:noFill/>
        </p:spPr>
        <p:txBody>
          <a:bodyPr wrap="square" rtlCol="0">
            <a:spAutoFit/>
          </a:bodyPr>
          <a:lstStyle/>
          <a:p>
            <a:pPr algn="ctr"/>
            <a:r>
              <a:rPr lang="zh-CN" altLang="en-US"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rPr>
              <a:t>精确</a:t>
            </a:r>
            <a:r>
              <a:rPr lang="en-US" altLang="zh-CN"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rPr>
              <a:t>/</a:t>
            </a:r>
            <a:r>
              <a:rPr lang="zh-CN" altLang="en-US"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rPr>
              <a:t>形式化的描述</a:t>
            </a:r>
            <a:endParaRPr lang="en-US" altLang="zh-CN" dirty="0">
              <a:solidFill>
                <a:srgbClr val="6DA04B"/>
              </a:solidFill>
              <a:latin typeface="微软雅黑" pitchFamily="34" charset="-122"/>
              <a:ea typeface="微软雅黑" pitchFamily="34" charset="-122"/>
              <a:cs typeface="Times New Roman" panose="02020503050405090304" pitchFamily="18" charset="0"/>
              <a:sym typeface="微软雅黑" pitchFamily="34" charset="-122"/>
            </a:endParaRPr>
          </a:p>
        </p:txBody>
      </p:sp>
      <p:sp>
        <p:nvSpPr>
          <p:cNvPr id="113" name="TextBox 9"/>
          <p:cNvSpPr txBox="1"/>
          <p:nvPr/>
        </p:nvSpPr>
        <p:spPr>
          <a:xfrm>
            <a:off x="4884820" y="1178218"/>
            <a:ext cx="1550350" cy="1290674"/>
          </a:xfrm>
          <a:prstGeom prst="rect">
            <a:avLst/>
          </a:prstGeom>
          <a:noFill/>
        </p:spPr>
        <p:txBody>
          <a:bodyPr wrap="square" rtlCol="0">
            <a:spAutoFit/>
          </a:bodyPr>
          <a:lstStyle/>
          <a:p>
            <a:pPr marL="285750" indent="-285750" algn="ctr">
              <a:lnSpc>
                <a:spcPct val="150000"/>
              </a:lnSpc>
              <a:buFont typeface="Wingdings" panose="05000000000000000000" pitchFamily="2" charset="2"/>
              <a:buChar char="Ø"/>
            </a:pPr>
            <a:r>
              <a:rPr lang="zh-CN" altLang="en-US"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协议流程</a:t>
            </a:r>
            <a:endParaRPr lang="en-US" altLang="zh-CN"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285750" indent="-285750" algn="ctr">
              <a:lnSpc>
                <a:spcPct val="150000"/>
              </a:lnSpc>
              <a:buFont typeface="Wingdings" panose="05000000000000000000" pitchFamily="2" charset="2"/>
              <a:buChar char="Ø"/>
            </a:pPr>
            <a:r>
              <a:rPr lang="zh-CN" altLang="en-US"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安全目标</a:t>
            </a:r>
            <a:endParaRPr lang="en-US" altLang="zh-CN"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285750" indent="-285750" algn="ctr">
              <a:lnSpc>
                <a:spcPct val="150000"/>
              </a:lnSpc>
              <a:buFont typeface="Wingdings" panose="05000000000000000000" pitchFamily="2" charset="2"/>
              <a:buChar char="Ø"/>
            </a:pPr>
            <a:r>
              <a:rPr lang="zh-CN" altLang="en-US"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安全假设</a:t>
            </a:r>
            <a:endParaRPr lang="en-US" altLang="zh-CN" b="1"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cxnSp>
        <p:nvCxnSpPr>
          <p:cNvPr id="114" name="直接箭头连接符 113"/>
          <p:cNvCxnSpPr/>
          <p:nvPr/>
        </p:nvCxnSpPr>
        <p:spPr>
          <a:xfrm>
            <a:off x="6743756" y="1823555"/>
            <a:ext cx="1512244" cy="0"/>
          </a:xfrm>
          <a:prstGeom prst="straightConnector1">
            <a:avLst/>
          </a:prstGeom>
          <a:ln w="12700">
            <a:solidFill>
              <a:srgbClr val="005BBB"/>
            </a:solidFill>
            <a:tailEnd type="stealth" w="lg" len="lg"/>
          </a:ln>
        </p:spPr>
        <p:style>
          <a:lnRef idx="1">
            <a:schemeClr val="dk1"/>
          </a:lnRef>
          <a:fillRef idx="0">
            <a:schemeClr val="dk1"/>
          </a:fillRef>
          <a:effectRef idx="0">
            <a:schemeClr val="dk1"/>
          </a:effectRef>
          <a:fontRef idx="minor">
            <a:schemeClr val="tx1"/>
          </a:fontRef>
        </p:style>
      </p:cxnSp>
      <p:sp>
        <p:nvSpPr>
          <p:cNvPr id="115" name="TextBox 9"/>
          <p:cNvSpPr txBox="1"/>
          <p:nvPr/>
        </p:nvSpPr>
        <p:spPr>
          <a:xfrm>
            <a:off x="6699793" y="1380755"/>
            <a:ext cx="1517904" cy="338554"/>
          </a:xfrm>
          <a:prstGeom prst="rect">
            <a:avLst/>
          </a:prstGeom>
          <a:noFill/>
        </p:spPr>
        <p:txBody>
          <a:bodyPr wrap="square" rtlCol="0">
            <a:spAutoFit/>
          </a:bodyPr>
          <a:lstStyle/>
          <a:p>
            <a:pPr algn="ctr"/>
            <a:r>
              <a:rPr lang="zh-CN" altLang="en-US" sz="16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形式化建模</a:t>
            </a:r>
            <a:endParaRPr lang="en-US" altLang="zh-CN" sz="1600"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5203" y="3736613"/>
            <a:ext cx="1921901" cy="1607643"/>
          </a:xfrm>
          <a:prstGeom prst="rect">
            <a:avLst/>
          </a:prstGeom>
          <a:ln w="19050">
            <a:solidFill>
              <a:srgbClr val="666666"/>
            </a:solidFill>
          </a:ln>
        </p:spPr>
      </p:pic>
      <p:sp>
        <p:nvSpPr>
          <p:cNvPr id="31" name="TextBox 9"/>
          <p:cNvSpPr txBox="1"/>
          <p:nvPr/>
        </p:nvSpPr>
        <p:spPr>
          <a:xfrm>
            <a:off x="8380511" y="2813447"/>
            <a:ext cx="2599071" cy="615553"/>
          </a:xfrm>
          <a:prstGeom prst="rect">
            <a:avLst/>
          </a:prstGeom>
          <a:noFill/>
        </p:spPr>
        <p:txBody>
          <a:bodyPr wrap="square" rtlCol="0">
            <a:spAutoFit/>
          </a:bodyPr>
          <a:lstStyle/>
          <a:p>
            <a:pPr algn="ctr"/>
            <a:r>
              <a:rPr lang="en-US" altLang="zh-CN" dirty="0">
                <a:latin typeface="Myriad Pro" pitchFamily="34" charset="0"/>
                <a:ea typeface="微软雅黑" pitchFamily="34" charset="-122"/>
                <a:cs typeface="Times New Roman" panose="02020503050405090304" pitchFamily="18" charset="0"/>
                <a:sym typeface="微软雅黑" pitchFamily="34" charset="-122"/>
              </a:rPr>
              <a:t>ProVerif</a:t>
            </a:r>
            <a:r>
              <a:rPr lang="zh-CN" altLang="en-US" dirty="0">
                <a:latin typeface="Myriad Pro" pitchFamily="34" charset="0"/>
                <a:ea typeface="微软雅黑" pitchFamily="34" charset="-122"/>
                <a:cs typeface="Times New Roman" panose="02020503050405090304" pitchFamily="18" charset="0"/>
                <a:sym typeface="微软雅黑" pitchFamily="34" charset="-122"/>
              </a:rPr>
              <a:t>形式化模型</a:t>
            </a:r>
            <a:endParaRPr lang="en-US" altLang="zh-CN" dirty="0">
              <a:latin typeface="Myriad Pro" pitchFamily="34" charset="0"/>
              <a:ea typeface="微软雅黑" pitchFamily="34" charset="-122"/>
              <a:cs typeface="Times New Roman" panose="02020503050405090304" pitchFamily="18" charset="0"/>
              <a:sym typeface="微软雅黑" pitchFamily="34" charset="-122"/>
            </a:endParaRPr>
          </a:p>
          <a:p>
            <a:pPr algn="ctr"/>
            <a:r>
              <a:rPr lang="zh-CN" altLang="en-US" sz="16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扩展的应用</a:t>
            </a:r>
            <a:r>
              <a:rPr lang="en-US" altLang="zh-CN" sz="16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π-</a:t>
            </a:r>
            <a:r>
              <a:rPr lang="zh-CN" altLang="en-US" sz="16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演算描述</a:t>
            </a:r>
            <a:endParaRPr lang="en-US" altLang="zh-CN" sz="16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44" name="矩形 43"/>
          <p:cNvSpPr/>
          <p:nvPr/>
        </p:nvSpPr>
        <p:spPr>
          <a:xfrm>
            <a:off x="5182322" y="4355329"/>
            <a:ext cx="1160179" cy="794489"/>
          </a:xfrm>
          <a:prstGeom prst="rect">
            <a:avLst/>
          </a:prstGeom>
          <a:solidFill>
            <a:schemeClr val="bg1">
              <a:lumMod val="95000"/>
            </a:schemeClr>
          </a:solidFill>
          <a:ln w="28575">
            <a:solidFill>
              <a:srgbClr val="666666"/>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dirty="0">
                <a:latin typeface="Myriad Pro" pitchFamily="34" charset="0"/>
                <a:cs typeface="Times New Roman" panose="02020503050405090304" pitchFamily="18" charset="0"/>
              </a:rPr>
              <a:t>ProVerif</a:t>
            </a:r>
            <a:endParaRPr lang="zh-CN" altLang="en-US" dirty="0">
              <a:latin typeface="Myriad Pro" pitchFamily="34" charset="0"/>
              <a:cs typeface="Times New Roman" panose="02020503050405090304" pitchFamily="18" charset="0"/>
            </a:endParaRPr>
          </a:p>
        </p:txBody>
      </p:sp>
      <p:sp>
        <p:nvSpPr>
          <p:cNvPr id="45" name="TextBox 9"/>
          <p:cNvSpPr txBox="1"/>
          <p:nvPr/>
        </p:nvSpPr>
        <p:spPr>
          <a:xfrm>
            <a:off x="8956771" y="4976878"/>
            <a:ext cx="2332041" cy="369332"/>
          </a:xfrm>
          <a:prstGeom prst="rect">
            <a:avLst/>
          </a:prstGeom>
          <a:noFill/>
        </p:spPr>
        <p:txBody>
          <a:bodyPr wrap="square" rtlCol="0">
            <a:spAutoFit/>
          </a:bodyPr>
          <a:lstStyle/>
          <a:p>
            <a:pPr algn="ctr"/>
            <a:r>
              <a:rPr lang="zh-CN" altLang="en-US" b="1" dirty="0">
                <a:latin typeface="Myriad Pro" pitchFamily="34" charset="0"/>
                <a:ea typeface="微软雅黑" pitchFamily="34" charset="-122"/>
                <a:cs typeface="Times New Roman" panose="02020503050405090304" pitchFamily="18" charset="0"/>
                <a:sym typeface="微软雅黑" pitchFamily="34" charset="-122"/>
              </a:rPr>
              <a:t>最小化安全假设</a:t>
            </a:r>
            <a:endParaRPr lang="en-US" altLang="zh-CN" b="1" dirty="0">
              <a:latin typeface="Myriad Pro" pitchFamily="34" charset="0"/>
              <a:ea typeface="微软雅黑" pitchFamily="34" charset="-122"/>
              <a:cs typeface="Times New Roman" panose="02020503050405090304" pitchFamily="18" charset="0"/>
              <a:sym typeface="微软雅黑" pitchFamily="34" charset="-122"/>
            </a:endParaRPr>
          </a:p>
        </p:txBody>
      </p:sp>
      <p:sp>
        <p:nvSpPr>
          <p:cNvPr id="46" name="TextBox 9"/>
          <p:cNvSpPr txBox="1"/>
          <p:nvPr/>
        </p:nvSpPr>
        <p:spPr>
          <a:xfrm>
            <a:off x="3565744" y="6023835"/>
            <a:ext cx="1517904" cy="338554"/>
          </a:xfrm>
          <a:prstGeom prst="rect">
            <a:avLst/>
          </a:prstGeom>
          <a:noFill/>
        </p:spPr>
        <p:txBody>
          <a:bodyPr wrap="square" rtlCol="0">
            <a:spAutoFit/>
          </a:bodyPr>
          <a:lstStyle/>
          <a:p>
            <a:pPr algn="ctr"/>
            <a:r>
              <a:rPr lang="zh-CN" altLang="en-US" sz="1600"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修改模型</a:t>
            </a:r>
            <a:endParaRPr lang="en-US" altLang="zh-CN" dirty="0">
              <a:solidFill>
                <a:srgbClr val="990000"/>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47" name="矩形 46"/>
          <p:cNvSpPr/>
          <p:nvPr/>
        </p:nvSpPr>
        <p:spPr>
          <a:xfrm>
            <a:off x="4797757" y="3794519"/>
            <a:ext cx="1902036" cy="1540449"/>
          </a:xfrm>
          <a:prstGeom prst="rect">
            <a:avLst/>
          </a:prstGeom>
          <a:noFill/>
          <a:ln w="28575">
            <a:solidFill>
              <a:srgbClr val="666666"/>
            </a:solidFill>
          </a:ln>
        </p:spPr>
        <p:style>
          <a:lnRef idx="2">
            <a:schemeClr val="accent1"/>
          </a:lnRef>
          <a:fillRef idx="1">
            <a:schemeClr val="lt1"/>
          </a:fillRef>
          <a:effectRef idx="0">
            <a:schemeClr val="accent1"/>
          </a:effectRef>
          <a:fontRef idx="minor">
            <a:schemeClr val="dk1"/>
          </a:fontRef>
        </p:style>
        <p:txBody>
          <a:bodyPr rtlCol="0" anchor="t"/>
          <a:lstStyle/>
          <a:p>
            <a:pPr algn="ctr">
              <a:lnSpc>
                <a:spcPct val="150000"/>
              </a:lnSpc>
            </a:pPr>
            <a:r>
              <a:rPr lang="en-US" altLang="zh-CN" sz="1600" b="1" dirty="0">
                <a:solidFill>
                  <a:srgbClr val="990000"/>
                </a:solidFill>
                <a:latin typeface="Myriad Pro" pitchFamily="34" charset="0"/>
                <a:cs typeface="Times New Roman" panose="02020503050405090304" pitchFamily="18" charset="0"/>
              </a:rPr>
              <a:t>UAFVerif</a:t>
            </a:r>
            <a:endParaRPr lang="zh-CN" altLang="en-US" sz="1600" b="1" dirty="0">
              <a:solidFill>
                <a:srgbClr val="990000"/>
              </a:solidFill>
              <a:latin typeface="Myriad Pro" pitchFamily="34" charset="0"/>
              <a:cs typeface="Times New Roman" panose="02020503050405090304" pitchFamily="18" charset="0"/>
            </a:endParaRPr>
          </a:p>
        </p:txBody>
      </p:sp>
      <p:sp>
        <p:nvSpPr>
          <p:cNvPr id="48" name="弧形 47"/>
          <p:cNvSpPr/>
          <p:nvPr/>
        </p:nvSpPr>
        <p:spPr>
          <a:xfrm rot="8621078">
            <a:off x="2674618" y="2870994"/>
            <a:ext cx="2999419" cy="3028216"/>
          </a:xfrm>
          <a:prstGeom prst="arc">
            <a:avLst>
              <a:gd name="adj1" fmla="val 15569271"/>
              <a:gd name="adj2" fmla="val 21270062"/>
            </a:avLst>
          </a:prstGeom>
          <a:ln w="12700">
            <a:solidFill>
              <a:srgbClr val="990000"/>
            </a:solidFill>
            <a:headEnd type="none"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solidFill>
                <a:srgbClr val="990000"/>
              </a:solidFill>
            </a:endParaRPr>
          </a:p>
        </p:txBody>
      </p:sp>
      <p:sp>
        <p:nvSpPr>
          <p:cNvPr id="51" name="TextBox 9"/>
          <p:cNvSpPr txBox="1"/>
          <p:nvPr/>
        </p:nvSpPr>
        <p:spPr>
          <a:xfrm>
            <a:off x="460842" y="5475767"/>
            <a:ext cx="3136375" cy="615553"/>
          </a:xfrm>
          <a:prstGeom prst="rect">
            <a:avLst/>
          </a:prstGeom>
          <a:noFill/>
        </p:spPr>
        <p:txBody>
          <a:bodyPr wrap="square" rtlCol="0">
            <a:spAutoFit/>
          </a:bodyPr>
          <a:lstStyle/>
          <a:p>
            <a:pPr algn="ctr"/>
            <a:r>
              <a:rPr lang="en-US" altLang="zh-CN"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rPr>
              <a:t>ProVerif</a:t>
            </a:r>
            <a:r>
              <a:rPr lang="zh-CN" altLang="en-US"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rPr>
              <a:t>形式化模型</a:t>
            </a:r>
            <a:endParaRPr lang="en-US" altLang="zh-CN" dirty="0">
              <a:solidFill>
                <a:schemeClr val="tx1">
                  <a:lumMod val="95000"/>
                  <a:lumOff val="5000"/>
                </a:schemeClr>
              </a:solidFill>
              <a:latin typeface="微软雅黑" pitchFamily="34" charset="-122"/>
              <a:ea typeface="微软雅黑" pitchFamily="34" charset="-122"/>
              <a:cs typeface="Times New Roman" panose="02020503050405090304" pitchFamily="18" charset="0"/>
              <a:sym typeface="微软雅黑" pitchFamily="34" charset="-122"/>
            </a:endParaRPr>
          </a:p>
          <a:p>
            <a:pPr algn="ctr"/>
            <a:r>
              <a:rPr lang="en-US" altLang="zh-CN" sz="1600" dirty="0">
                <a:solidFill>
                  <a:srgbClr val="6DA04B"/>
                </a:solidFill>
                <a:latin typeface="微软雅黑" pitchFamily="34" charset="-122"/>
                <a:ea typeface="微软雅黑" pitchFamily="34" charset="-122"/>
                <a:cs typeface="Times New Roman" panose="02020503050405090304" pitchFamily="18" charset="0"/>
                <a:sym typeface="微软雅黑" pitchFamily="34" charset="-122"/>
              </a:rPr>
              <a:t>400,000+</a:t>
            </a:r>
            <a:r>
              <a:rPr lang="zh-CN" altLang="en-US" sz="1600" dirty="0">
                <a:solidFill>
                  <a:srgbClr val="6DA04B"/>
                </a:solidFill>
                <a:latin typeface="微软雅黑" pitchFamily="34" charset="-122"/>
                <a:ea typeface="微软雅黑" pitchFamily="34" charset="-122"/>
                <a:cs typeface="Times New Roman" panose="02020503050405090304" pitchFamily="18" charset="0"/>
                <a:sym typeface="微软雅黑" pitchFamily="34" charset="-122"/>
              </a:rPr>
              <a:t>应用场景</a:t>
            </a:r>
            <a:endParaRPr lang="en-US" altLang="zh-CN" sz="1600" dirty="0">
              <a:solidFill>
                <a:srgbClr val="6DA04B"/>
              </a:solidFill>
              <a:latin typeface="微软雅黑" pitchFamily="34" charset="-122"/>
              <a:ea typeface="微软雅黑" pitchFamily="34" charset="-122"/>
              <a:cs typeface="Times New Roman" panose="02020503050405090304" pitchFamily="18" charset="0"/>
              <a:sym typeface="微软雅黑" pitchFamily="34" charset="-122"/>
            </a:endParaRPr>
          </a:p>
        </p:txBody>
      </p:sp>
      <p:grpSp>
        <p:nvGrpSpPr>
          <p:cNvPr id="52" name="组合 51"/>
          <p:cNvGrpSpPr/>
          <p:nvPr/>
        </p:nvGrpSpPr>
        <p:grpSpPr>
          <a:xfrm>
            <a:off x="1034150" y="3794519"/>
            <a:ext cx="2039863" cy="1540450"/>
            <a:chOff x="1894915" y="2719338"/>
            <a:chExt cx="3835835" cy="2793742"/>
          </a:xfrm>
        </p:grpSpPr>
        <p:pic>
          <p:nvPicPr>
            <p:cNvPr id="53" name="图片 5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94915" y="2911110"/>
              <a:ext cx="2396627" cy="2004744"/>
            </a:xfrm>
            <a:prstGeom prst="rect">
              <a:avLst/>
            </a:prstGeom>
            <a:ln w="19050">
              <a:solidFill>
                <a:srgbClr val="666666"/>
              </a:solidFill>
            </a:ln>
          </p:spPr>
        </p:pic>
        <p:pic>
          <p:nvPicPr>
            <p:cNvPr id="54" name="图片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51598" y="3069750"/>
              <a:ext cx="2396627" cy="2004744"/>
            </a:xfrm>
            <a:prstGeom prst="rect">
              <a:avLst/>
            </a:prstGeom>
            <a:ln w="19050">
              <a:solidFill>
                <a:srgbClr val="666666"/>
              </a:solidFill>
            </a:ln>
          </p:spPr>
        </p:pic>
        <p:pic>
          <p:nvPicPr>
            <p:cNvPr id="56" name="图片 5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44179" y="3262117"/>
              <a:ext cx="2396627" cy="2004744"/>
            </a:xfrm>
            <a:prstGeom prst="rect">
              <a:avLst/>
            </a:prstGeom>
            <a:ln w="19050">
              <a:solidFill>
                <a:srgbClr val="666666"/>
              </a:solidFill>
            </a:ln>
          </p:spPr>
        </p:pic>
        <p:pic>
          <p:nvPicPr>
            <p:cNvPr id="57" name="图片 5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36760" y="3454484"/>
              <a:ext cx="2396627" cy="2004744"/>
            </a:xfrm>
            <a:prstGeom prst="rect">
              <a:avLst/>
            </a:prstGeom>
            <a:ln w="19050">
              <a:solidFill>
                <a:srgbClr val="666666"/>
              </a:solidFill>
            </a:ln>
          </p:spPr>
        </p:pic>
        <p:pic>
          <p:nvPicPr>
            <p:cNvPr id="58" name="图片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5770" y="2719338"/>
              <a:ext cx="2396627" cy="2004744"/>
            </a:xfrm>
            <a:prstGeom prst="rect">
              <a:avLst/>
            </a:prstGeom>
            <a:ln w="19050">
              <a:solidFill>
                <a:srgbClr val="666666"/>
              </a:solidFill>
            </a:ln>
          </p:spPr>
        </p:pic>
        <p:pic>
          <p:nvPicPr>
            <p:cNvPr id="59" name="图片 5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4780" y="2973551"/>
              <a:ext cx="2396627" cy="2004744"/>
            </a:xfrm>
            <a:prstGeom prst="rect">
              <a:avLst/>
            </a:prstGeom>
            <a:ln w="19050">
              <a:solidFill>
                <a:srgbClr val="666666"/>
              </a:solidFill>
            </a:ln>
          </p:spPr>
        </p:pic>
        <p:pic>
          <p:nvPicPr>
            <p:cNvPr id="60" name="图片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9495" y="3273895"/>
              <a:ext cx="2396627" cy="2004744"/>
            </a:xfrm>
            <a:prstGeom prst="rect">
              <a:avLst/>
            </a:prstGeom>
            <a:ln w="19050">
              <a:solidFill>
                <a:srgbClr val="666666"/>
              </a:solidFill>
            </a:ln>
          </p:spPr>
        </p:pic>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4123" y="3508336"/>
              <a:ext cx="2396627" cy="2004744"/>
            </a:xfrm>
            <a:prstGeom prst="rect">
              <a:avLst/>
            </a:prstGeom>
            <a:ln w="19050">
              <a:solidFill>
                <a:srgbClr val="666666"/>
              </a:solidFill>
            </a:ln>
          </p:spPr>
        </p:pic>
      </p:grpSp>
      <p:cxnSp>
        <p:nvCxnSpPr>
          <p:cNvPr id="62" name="直接箭头连接符 61"/>
          <p:cNvCxnSpPr/>
          <p:nvPr/>
        </p:nvCxnSpPr>
        <p:spPr>
          <a:xfrm>
            <a:off x="3291734" y="4617622"/>
            <a:ext cx="1826198" cy="0"/>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pic>
        <p:nvPicPr>
          <p:cNvPr id="70" name="图片 69"/>
          <p:cNvPicPr>
            <a:picLocks noChangeAspect="1"/>
          </p:cNvPicPr>
          <p:nvPr/>
        </p:nvPicPr>
        <p:blipFill rotWithShape="1">
          <a:blip r:embed="rId3"/>
          <a:srcRect b="6999"/>
          <a:stretch>
            <a:fillRect/>
          </a:stretch>
        </p:blipFill>
        <p:spPr>
          <a:xfrm>
            <a:off x="8324792" y="3741343"/>
            <a:ext cx="677232" cy="468595"/>
          </a:xfrm>
          <a:prstGeom prst="rect">
            <a:avLst/>
          </a:prstGeom>
        </p:spPr>
      </p:pic>
      <p:pic>
        <p:nvPicPr>
          <p:cNvPr id="7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06209" y="4990878"/>
            <a:ext cx="314397" cy="314397"/>
          </a:xfrm>
          <a:prstGeom prst="rect">
            <a:avLst/>
          </a:prstGeom>
          <a:noFill/>
          <a:extLst>
            <a:ext uri="{909E8E84-426E-40DD-AFC4-6F175D3DCCD1}">
              <a14:hiddenFill xmlns:a14="http://schemas.microsoft.com/office/drawing/2010/main">
                <a:solidFill>
                  <a:srgbClr val="FFFFFF"/>
                </a:solidFill>
              </a14:hiddenFill>
            </a:ext>
          </a:extLst>
        </p:spPr>
      </p:pic>
      <p:cxnSp>
        <p:nvCxnSpPr>
          <p:cNvPr id="74" name="直接箭头连接符 73"/>
          <p:cNvCxnSpPr/>
          <p:nvPr/>
        </p:nvCxnSpPr>
        <p:spPr>
          <a:xfrm flipV="1">
            <a:off x="6414490" y="4191743"/>
            <a:ext cx="1695610" cy="471556"/>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cxnSp>
        <p:nvCxnSpPr>
          <p:cNvPr id="75" name="直接箭头连接符 74"/>
          <p:cNvCxnSpPr/>
          <p:nvPr/>
        </p:nvCxnSpPr>
        <p:spPr>
          <a:xfrm>
            <a:off x="6414490" y="4663296"/>
            <a:ext cx="1708156" cy="486522"/>
          </a:xfrm>
          <a:prstGeom prst="straightConnector1">
            <a:avLst/>
          </a:prstGeom>
          <a:ln w="12700">
            <a:solidFill>
              <a:schemeClr val="tx1"/>
            </a:solidFill>
            <a:tailEnd type="stealth" w="lg" len="lg"/>
          </a:ln>
        </p:spPr>
        <p:style>
          <a:lnRef idx="1">
            <a:schemeClr val="dk1"/>
          </a:lnRef>
          <a:fillRef idx="0">
            <a:schemeClr val="dk1"/>
          </a:fillRef>
          <a:effectRef idx="0">
            <a:schemeClr val="dk1"/>
          </a:effectRef>
          <a:fontRef idx="minor">
            <a:schemeClr val="tx1"/>
          </a:fontRef>
        </p:style>
      </p:cxnSp>
      <p:pic>
        <p:nvPicPr>
          <p:cNvPr id="33" name="图片 3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19095" y="1083573"/>
            <a:ext cx="1921901" cy="1607643"/>
          </a:xfrm>
          <a:prstGeom prst="rect">
            <a:avLst/>
          </a:prstGeom>
          <a:ln w="19050">
            <a:solidFill>
              <a:srgbClr val="666666"/>
            </a:solidFill>
          </a:ln>
        </p:spPr>
      </p:pic>
      <p:pic>
        <p:nvPicPr>
          <p:cNvPr id="35" name="图片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601" y="1043574"/>
            <a:ext cx="2289345" cy="15568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1">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2" fill="hold" nodeType="clickEffect">
                                  <p:stCondLst>
                                    <p:cond delay="0"/>
                                  </p:stCondLst>
                                  <p:childTnLst>
                                    <p:animEffect transition="out" filter="wipe(right)">
                                      <p:cBhvr>
                                        <p:cTn id="36" dur="500"/>
                                        <p:tgtEl>
                                          <p:spTgt spid="24"/>
                                        </p:tgtEl>
                                      </p:cBhvr>
                                    </p:animEffect>
                                    <p:set>
                                      <p:cBhvr>
                                        <p:cTn id="37" dur="1" fill="hold">
                                          <p:stCondLst>
                                            <p:cond delay="499"/>
                                          </p:stCondLst>
                                        </p:cTn>
                                        <p:tgtEl>
                                          <p:spTgt spid="24"/>
                                        </p:tgtEl>
                                        <p:attrNameLst>
                                          <p:attrName>style.visibility</p:attrName>
                                        </p:attrNameLst>
                                      </p:cBhvr>
                                      <p:to>
                                        <p:strVal val="hidden"/>
                                      </p:to>
                                    </p:set>
                                  </p:childTnLst>
                                </p:cTn>
                              </p:par>
                              <p:par>
                                <p:cTn id="38" presetID="22" presetClass="entr" presetSubtype="2"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right)">
                                      <p:cBhvr>
                                        <p:cTn id="40" dur="500"/>
                                        <p:tgtEl>
                                          <p:spTgt spid="48"/>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22" presetClass="entr" presetSubtype="2"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wipe(right)">
                                      <p:cBhvr>
                                        <p:cTn id="45" dur="500"/>
                                        <p:tgtEl>
                                          <p:spTgt spid="52"/>
                                        </p:tgtEl>
                                      </p:cBhvr>
                                    </p:animEffect>
                                  </p:childTnLst>
                                </p:cTn>
                              </p:par>
                              <p:par>
                                <p:cTn id="46" presetID="22" presetClass="entr" presetSubtype="2" fill="hold" grpId="0" nodeType="with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right)">
                                      <p:cBhvr>
                                        <p:cTn id="48" dur="500"/>
                                        <p:tgtEl>
                                          <p:spTgt spid="46"/>
                                        </p:tgtEl>
                                      </p:cBhvr>
                                    </p:animEffect>
                                  </p:childTnLst>
                                </p:cTn>
                              </p:par>
                              <p:par>
                                <p:cTn id="49" presetID="1" presetClass="entr" presetSubtype="0" fill="hold" nodeType="withEffect">
                                  <p:stCondLst>
                                    <p:cond delay="0"/>
                                  </p:stCondLst>
                                  <p:childTnLst>
                                    <p:set>
                                      <p:cBhvr>
                                        <p:cTn id="5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2" grpId="0"/>
      <p:bldP spid="113" grpId="0"/>
      <p:bldP spid="115" grpId="0"/>
      <p:bldP spid="31" grpId="0"/>
      <p:bldP spid="44" grpId="0" animBg="1"/>
      <p:bldP spid="45" grpId="0"/>
      <p:bldP spid="46" grpId="0"/>
      <p:bldP spid="47" grpId="0" animBg="1"/>
      <p:bldP spid="4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a:t>形式化描述：安全目标与安全假设</a:t>
            </a:r>
            <a:endParaRPr lang="zh-CN" altLang="en-US" dirty="0"/>
          </a:p>
        </p:txBody>
      </p:sp>
      <p:sp>
        <p:nvSpPr>
          <p:cNvPr id="4" name="TextBox 9"/>
          <p:cNvSpPr txBox="1"/>
          <p:nvPr/>
        </p:nvSpPr>
        <p:spPr>
          <a:xfrm>
            <a:off x="943500" y="566998"/>
            <a:ext cx="10305000" cy="5308505"/>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机密性目标（</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confidentiality</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）：私钥</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skAU</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的机密性、交易文本</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Tr</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的机密性、计数器的机密性</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认证性目标（</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Authentication</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）：参考</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Lowe</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提出的认证性分类标准</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，如单射协议、非单射协议等</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隐私性目标（</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Privacy</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）：不可链接性（相互勾结的依赖方无法将会话关联到同一用户）</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200"/>
              </a:spcBef>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密码算法的安全假设：</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假设密码算法是</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安全</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的黑盒</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Bef>
                <a:spcPts val="1200"/>
              </a:spcBef>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数据保护能力的安全假设</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攻击者已知协议中的身份标识（如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Uname</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i="1" dirty="0" err="1">
                <a:solidFill>
                  <a:srgbClr val="AD841F"/>
                </a:solidFill>
                <a:latin typeface="Myriad Pro" pitchFamily="34" charset="0"/>
                <a:ea typeface="微软雅黑" pitchFamily="34" charset="-122"/>
                <a:cs typeface="Times New Roman" panose="02020503050405090304" pitchFamily="18" charset="0"/>
                <a:sym typeface="微软雅黑" pitchFamily="34" charset="-122"/>
              </a:rPr>
              <a:t>AppID</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AAID</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）和公钥（如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pk</a:t>
            </a:r>
            <a:r>
              <a:rPr lang="en-US" altLang="zh-CN"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已知私钥或其他机密字段（如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sk</a:t>
            </a:r>
            <a:r>
              <a:rPr lang="en-US" altLang="zh-CN" i="1" baseline="-25000"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AU</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CNTR</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攻击者已知不同的机密字段构成可变的安全假设，用于分析最小化安全假设</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a:lnSpc>
                <a:spcPct val="150000"/>
              </a:lnSpc>
              <a:spcBef>
                <a:spcPts val="1200"/>
              </a:spcBef>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信道与实体的安全假设 </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 </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Dolev-Yao</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模型</a:t>
            </a:r>
            <a:endParaRPr lang="en-US" altLang="zh-CN" dirty="0">
              <a:solidFill>
                <a:srgbClr val="990000"/>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设备内部的信道不同于公开的网络信道</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type="body" sz="quarter" idx="10"/>
          </p:nvPr>
        </p:nvSpPr>
        <p:spPr>
          <a:xfrm>
            <a:off x="281353" y="638700"/>
            <a:ext cx="11629292" cy="495300"/>
          </a:xfrm>
        </p:spPr>
        <p:txBody>
          <a:bodyPr/>
          <a:lstStyle/>
          <a:p>
            <a:r>
              <a:rPr lang="zh-CN" altLang="en-US"/>
              <a:t>设备内部的通信信道模型</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形式化描述：安全假设</a:t>
            </a:r>
            <a:endParaRPr lang="zh-CN" altLang="en-US"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931" y="2636846"/>
            <a:ext cx="9829480" cy="2761191"/>
          </a:xfrm>
          <a:prstGeom prst="rect">
            <a:avLst/>
          </a:prstGeom>
        </p:spPr>
      </p:pic>
      <p:sp>
        <p:nvSpPr>
          <p:cNvPr id="12" name="TextBox 9"/>
          <p:cNvSpPr txBox="1"/>
          <p:nvPr/>
        </p:nvSpPr>
        <p:spPr>
          <a:xfrm>
            <a:off x="867342" y="1231935"/>
            <a:ext cx="10178658" cy="1445909"/>
          </a:xfrm>
          <a:prstGeom prst="rect">
            <a:avLst/>
          </a:prstGeom>
          <a:noFill/>
        </p:spPr>
        <p:txBody>
          <a:bodyPr wrap="square" rtlCol="0">
            <a:spAutoFit/>
          </a:bodyPr>
          <a:lstStyle/>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假设设备环境能够保证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诚实实体</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之间的通信信道是安全的，攻击者无法拦截或发送信息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可以作为合法实体参与协议并与诚实实体通信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0" lvl="1">
              <a:lnSpc>
                <a:spcPct val="150000"/>
              </a:lnSpc>
              <a:spcBef>
                <a:spcPts val="1200"/>
              </a:spcBef>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以恶意</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客户端为例，有</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4</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种</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可能的情况：</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9"/>
          <p:cNvSpPr txBox="1"/>
          <p:nvPr/>
        </p:nvSpPr>
        <p:spPr>
          <a:xfrm>
            <a:off x="867342" y="1231935"/>
            <a:ext cx="10178658" cy="1445909"/>
          </a:xfrm>
          <a:prstGeom prst="rect">
            <a:avLst/>
          </a:prstGeom>
          <a:noFill/>
        </p:spPr>
        <p:txBody>
          <a:bodyPr wrap="square" rtlCol="0">
            <a:spAutoFit/>
          </a:bodyPr>
          <a:lstStyle/>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假设设备环境能够保证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诚实实体</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之间的通信信道是安全的，攻击者无法拦截或发送信息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可以作为合法实体参与协议并与诚实实体通信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0" lvl="1">
              <a:lnSpc>
                <a:spcPct val="150000"/>
              </a:lnSpc>
              <a:spcBef>
                <a:spcPts val="1200"/>
              </a:spcBef>
            </a:pP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恶意实体可以伪造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客户端同时和诚实的用户代理以及诚实的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931" y="2636846"/>
            <a:ext cx="9829480" cy="2761191"/>
          </a:xfrm>
          <a:prstGeom prst="rect">
            <a:avLst/>
          </a:prstGeom>
        </p:spPr>
      </p:pic>
      <p:sp>
        <p:nvSpPr>
          <p:cNvPr id="3" name="内容占位符 2"/>
          <p:cNvSpPr>
            <a:spLocks noGrp="1"/>
          </p:cNvSpPr>
          <p:nvPr>
            <p:ph type="body" sz="quarter" idx="10"/>
          </p:nvPr>
        </p:nvSpPr>
        <p:spPr>
          <a:xfrm>
            <a:off x="281353" y="638700"/>
            <a:ext cx="11629292" cy="495300"/>
          </a:xfrm>
        </p:spPr>
        <p:txBody>
          <a:bodyPr/>
          <a:lstStyle/>
          <a:p>
            <a:r>
              <a:rPr lang="zh-CN" altLang="en-US"/>
              <a:t>设备内部的通信信道模型</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形式化描述：安全假设</a:t>
            </a:r>
            <a:endParaRPr lang="zh-CN" altLang="en-US" dirty="0"/>
          </a:p>
        </p:txBody>
      </p:sp>
      <p:sp>
        <p:nvSpPr>
          <p:cNvPr id="13" name="TextBox 9"/>
          <p:cNvSpPr txBox="1"/>
          <p:nvPr/>
        </p:nvSpPr>
        <p:spPr>
          <a:xfrm>
            <a:off x="4296000" y="6219000"/>
            <a:ext cx="2164920"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恶意实体</a:t>
            </a:r>
            <a:endPar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p:txBody>
      </p:sp>
      <p:cxnSp>
        <p:nvCxnSpPr>
          <p:cNvPr id="14" name="直接箭头连接符 13"/>
          <p:cNvCxnSpPr/>
          <p:nvPr/>
        </p:nvCxnSpPr>
        <p:spPr>
          <a:xfrm>
            <a:off x="5920550" y="5715444"/>
            <a:ext cx="990370" cy="0"/>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6910920"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3800815" y="5715444"/>
            <a:ext cx="990370" cy="0"/>
          </a:xfrm>
          <a:prstGeom prst="straightConnector1">
            <a:avLst/>
          </a:prstGeom>
          <a:ln w="19050">
            <a:solidFill>
              <a:schemeClr val="tx1"/>
            </a:solidFill>
            <a:headEnd type="none" w="lg" len="lg"/>
            <a:tailEnd type="stealth" w="lg" len="lg"/>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3800815"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4975920" y="5304916"/>
            <a:ext cx="764959" cy="757633"/>
            <a:chOff x="4900473" y="4181383"/>
            <a:chExt cx="764959" cy="757633"/>
          </a:xfrm>
          <a:solidFill>
            <a:srgbClr val="E56A54"/>
          </a:solidFill>
        </p:grpSpPr>
        <p:sp>
          <p:nvSpPr>
            <p:cNvPr id="17" name="矩形 16"/>
            <p:cNvSpPr/>
            <p:nvPr/>
          </p:nvSpPr>
          <p:spPr>
            <a:xfrm>
              <a:off x="4900473"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5336958"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4900473"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5336957"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xEl>
                                              <p:pRg st="2" end="2"/>
                                            </p:txEl>
                                          </p:spTgt>
                                        </p:tgtEl>
                                        <p:attrNameLst>
                                          <p:attrName>style.visibility</p:attrName>
                                        </p:attrNameLst>
                                      </p:cBhvr>
                                      <p:to>
                                        <p:strVal val="visible"/>
                                      </p:to>
                                    </p:set>
                                    <p:animEffect transition="in" filter="fade">
                                      <p:cBhvr>
                                        <p:cTn id="7" dur="500"/>
                                        <p:tgtEl>
                                          <p:spTgt spid="2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9"/>
          <p:cNvSpPr txBox="1"/>
          <p:nvPr/>
        </p:nvSpPr>
        <p:spPr>
          <a:xfrm>
            <a:off x="867342" y="1231935"/>
            <a:ext cx="10178658" cy="1445909"/>
          </a:xfrm>
          <a:prstGeom prst="rect">
            <a:avLst/>
          </a:prstGeom>
          <a:noFill/>
        </p:spPr>
        <p:txBody>
          <a:bodyPr wrap="square" rtlCol="0">
            <a:spAutoFit/>
          </a:bodyPr>
          <a:lstStyle/>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假设设备环境能够保证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诚实实体</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之间的通信信道是安全的，攻击者无法拦截或发送信息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可以作为合法实体参与协议并与诚实实体通信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0" lvl="1">
              <a:lnSpc>
                <a:spcPct val="150000"/>
              </a:lnSpc>
              <a:spcBef>
                <a:spcPts val="1200"/>
              </a:spcBef>
            </a:pP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2.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恶意实体可以伪造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客户端和诚实用户代理通信，但无法和诚实的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进行通信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931" y="2636846"/>
            <a:ext cx="9829480" cy="2761191"/>
          </a:xfrm>
          <a:prstGeom prst="rect">
            <a:avLst/>
          </a:prstGeom>
        </p:spPr>
      </p:pic>
      <p:sp>
        <p:nvSpPr>
          <p:cNvPr id="3" name="内容占位符 2"/>
          <p:cNvSpPr>
            <a:spLocks noGrp="1"/>
          </p:cNvSpPr>
          <p:nvPr>
            <p:ph type="body" sz="quarter" idx="10"/>
          </p:nvPr>
        </p:nvSpPr>
        <p:spPr>
          <a:xfrm>
            <a:off x="281353" y="638700"/>
            <a:ext cx="11629292" cy="495300"/>
          </a:xfrm>
        </p:spPr>
        <p:txBody>
          <a:bodyPr/>
          <a:lstStyle/>
          <a:p>
            <a:r>
              <a:rPr lang="zh-CN" altLang="en-US"/>
              <a:t>设备内部的通信信道模型</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形式化描述：安全假设</a:t>
            </a:r>
            <a:endParaRPr lang="zh-CN" altLang="en-US" dirty="0"/>
          </a:p>
        </p:txBody>
      </p:sp>
      <p:sp>
        <p:nvSpPr>
          <p:cNvPr id="13" name="TextBox 9"/>
          <p:cNvSpPr txBox="1"/>
          <p:nvPr/>
        </p:nvSpPr>
        <p:spPr>
          <a:xfrm>
            <a:off x="4296000" y="6219000"/>
            <a:ext cx="2164920"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恶意实体</a:t>
            </a:r>
            <a:endPar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p:txBody>
      </p:sp>
      <p:cxnSp>
        <p:nvCxnSpPr>
          <p:cNvPr id="14" name="直接箭头连接符 13"/>
          <p:cNvCxnSpPr/>
          <p:nvPr/>
        </p:nvCxnSpPr>
        <p:spPr>
          <a:xfrm>
            <a:off x="5920550" y="5715444"/>
            <a:ext cx="990370" cy="0"/>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6910920"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3800815" y="5715444"/>
            <a:ext cx="990370" cy="0"/>
          </a:xfrm>
          <a:prstGeom prst="straightConnector1">
            <a:avLst/>
          </a:prstGeom>
          <a:ln w="19050">
            <a:solidFill>
              <a:schemeClr val="tx1"/>
            </a:solidFill>
            <a:headEnd type="none" w="lg" len="lg"/>
            <a:tailEnd type="stealth" w="lg" len="lg"/>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3800815"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4975920" y="5304916"/>
            <a:ext cx="764959" cy="757633"/>
            <a:chOff x="4900473" y="4181383"/>
            <a:chExt cx="764959" cy="757633"/>
          </a:xfrm>
          <a:solidFill>
            <a:srgbClr val="E56A54"/>
          </a:solidFill>
        </p:grpSpPr>
        <p:sp>
          <p:nvSpPr>
            <p:cNvPr id="17" name="矩形 16"/>
            <p:cNvSpPr/>
            <p:nvPr/>
          </p:nvSpPr>
          <p:spPr>
            <a:xfrm>
              <a:off x="4900473"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5336958"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4900473"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5336957"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064" y="5505325"/>
            <a:ext cx="457500" cy="4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fade">
                                      <p:cBhvr>
                                        <p:cTn id="19" dur="500"/>
                                        <p:tgtEl>
                                          <p:spTgt spid="2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9"/>
          <p:cNvSpPr txBox="1"/>
          <p:nvPr/>
        </p:nvSpPr>
        <p:spPr>
          <a:xfrm>
            <a:off x="867342" y="1231935"/>
            <a:ext cx="10178658" cy="1445909"/>
          </a:xfrm>
          <a:prstGeom prst="rect">
            <a:avLst/>
          </a:prstGeom>
          <a:noFill/>
        </p:spPr>
        <p:txBody>
          <a:bodyPr wrap="square" rtlCol="0">
            <a:spAutoFit/>
          </a:bodyPr>
          <a:lstStyle/>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假设设备环境能够保证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诚实实体</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之间的通信信道是安全的，攻击者无法拦截或发送信息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可以作为合法实体参与协议并与诚实实体通信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0" lvl="1">
              <a:lnSpc>
                <a:spcPct val="150000"/>
              </a:lnSpc>
              <a:spcBef>
                <a:spcPts val="1200"/>
              </a:spcBef>
            </a:pP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3.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恶意实体可以伪造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客户端和诚实的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通信，但无法和诚实的用户代理进行通信</a:t>
            </a:r>
            <a:endPar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931" y="2636846"/>
            <a:ext cx="9829480" cy="2761191"/>
          </a:xfrm>
          <a:prstGeom prst="rect">
            <a:avLst/>
          </a:prstGeom>
        </p:spPr>
      </p:pic>
      <p:sp>
        <p:nvSpPr>
          <p:cNvPr id="3" name="内容占位符 2"/>
          <p:cNvSpPr>
            <a:spLocks noGrp="1"/>
          </p:cNvSpPr>
          <p:nvPr>
            <p:ph type="body" sz="quarter" idx="10"/>
          </p:nvPr>
        </p:nvSpPr>
        <p:spPr>
          <a:xfrm>
            <a:off x="281353" y="638700"/>
            <a:ext cx="11629292" cy="495300"/>
          </a:xfrm>
        </p:spPr>
        <p:txBody>
          <a:bodyPr/>
          <a:lstStyle/>
          <a:p>
            <a:r>
              <a:rPr lang="zh-CN" altLang="en-US"/>
              <a:t>设备内部的通信信道模型</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形式化描述：安全假设</a:t>
            </a:r>
            <a:endParaRPr lang="zh-CN" altLang="en-US" dirty="0"/>
          </a:p>
        </p:txBody>
      </p:sp>
      <p:sp>
        <p:nvSpPr>
          <p:cNvPr id="13" name="TextBox 9"/>
          <p:cNvSpPr txBox="1"/>
          <p:nvPr/>
        </p:nvSpPr>
        <p:spPr>
          <a:xfrm>
            <a:off x="4296000" y="6219000"/>
            <a:ext cx="2164920"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恶意实体</a:t>
            </a:r>
            <a:endPar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p:txBody>
      </p:sp>
      <p:cxnSp>
        <p:nvCxnSpPr>
          <p:cNvPr id="14" name="直接箭头连接符 13"/>
          <p:cNvCxnSpPr/>
          <p:nvPr/>
        </p:nvCxnSpPr>
        <p:spPr>
          <a:xfrm>
            <a:off x="5920550" y="5715444"/>
            <a:ext cx="990370" cy="0"/>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6910920"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3800815" y="5715444"/>
            <a:ext cx="990370" cy="0"/>
          </a:xfrm>
          <a:prstGeom prst="straightConnector1">
            <a:avLst/>
          </a:prstGeom>
          <a:ln w="19050">
            <a:solidFill>
              <a:schemeClr val="tx1"/>
            </a:solidFill>
            <a:headEnd type="none" w="lg" len="lg"/>
            <a:tailEnd type="stealth" w="lg" len="lg"/>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3800815"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4975920" y="5304916"/>
            <a:ext cx="764959" cy="757633"/>
            <a:chOff x="4900473" y="4181383"/>
            <a:chExt cx="764959" cy="757633"/>
          </a:xfrm>
          <a:solidFill>
            <a:srgbClr val="E56A54"/>
          </a:solidFill>
        </p:grpSpPr>
        <p:sp>
          <p:nvSpPr>
            <p:cNvPr id="17" name="矩形 16"/>
            <p:cNvSpPr/>
            <p:nvPr/>
          </p:nvSpPr>
          <p:spPr>
            <a:xfrm>
              <a:off x="4900473"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5336958"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4900473"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5336957"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493" y="5486695"/>
            <a:ext cx="457500" cy="4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24">
                                            <p:txEl>
                                              <p:pRg st="2" end="2"/>
                                            </p:txEl>
                                          </p:spTgt>
                                        </p:tgtEl>
                                        <p:attrNameLst>
                                          <p:attrName>style.visibility</p:attrName>
                                        </p:attrNameLst>
                                      </p:cBhvr>
                                      <p:to>
                                        <p:strVal val="visible"/>
                                      </p:to>
                                    </p:set>
                                    <p:animEffect transition="in" filter="fade">
                                      <p:cBhvr>
                                        <p:cTn id="19" dur="500"/>
                                        <p:tgtEl>
                                          <p:spTgt spid="24">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9"/>
          <p:cNvSpPr txBox="1"/>
          <p:nvPr/>
        </p:nvSpPr>
        <p:spPr>
          <a:xfrm>
            <a:off x="867342" y="1231935"/>
            <a:ext cx="10178658" cy="1445909"/>
          </a:xfrm>
          <a:prstGeom prst="rect">
            <a:avLst/>
          </a:prstGeom>
          <a:noFill/>
        </p:spPr>
        <p:txBody>
          <a:bodyPr wrap="square" rtlCol="0">
            <a:spAutoFit/>
          </a:bodyPr>
          <a:lstStyle/>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假设设备环境能够保证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诚实实体</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之间的通信信道是安全的，攻击者无法拦截或发送信息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可能</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可以作为合法实体参与协议并与诚实实体通信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0" lvl="1">
              <a:lnSpc>
                <a:spcPct val="150000"/>
              </a:lnSpc>
              <a:spcBef>
                <a:spcPts val="1200"/>
              </a:spcBef>
            </a:pP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4.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恶意实体既无法伪造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客户端与诚实的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通信，也无法和诚实的用户代理通信</a:t>
            </a:r>
            <a:endPar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1931" y="2636846"/>
            <a:ext cx="9829480" cy="2761191"/>
          </a:xfrm>
          <a:prstGeom prst="rect">
            <a:avLst/>
          </a:prstGeom>
        </p:spPr>
      </p:pic>
      <p:sp>
        <p:nvSpPr>
          <p:cNvPr id="3" name="内容占位符 2"/>
          <p:cNvSpPr>
            <a:spLocks noGrp="1"/>
          </p:cNvSpPr>
          <p:nvPr>
            <p:ph type="body" sz="quarter" idx="10"/>
          </p:nvPr>
        </p:nvSpPr>
        <p:spPr>
          <a:xfrm>
            <a:off x="281353" y="638700"/>
            <a:ext cx="11629292" cy="495300"/>
          </a:xfrm>
        </p:spPr>
        <p:txBody>
          <a:bodyPr/>
          <a:lstStyle/>
          <a:p>
            <a:r>
              <a:rPr lang="zh-CN" altLang="en-US"/>
              <a:t>设备内部的通信信道模型</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dirty="0"/>
              <a:t>形式化描述：安全假设</a:t>
            </a:r>
            <a:endParaRPr lang="zh-CN" altLang="en-US" dirty="0"/>
          </a:p>
        </p:txBody>
      </p:sp>
      <p:sp>
        <p:nvSpPr>
          <p:cNvPr id="13" name="TextBox 9"/>
          <p:cNvSpPr txBox="1"/>
          <p:nvPr/>
        </p:nvSpPr>
        <p:spPr>
          <a:xfrm>
            <a:off x="4296000" y="6219000"/>
            <a:ext cx="2164920" cy="400110"/>
          </a:xfrm>
          <a:prstGeom prst="rect">
            <a:avLst/>
          </a:prstGeom>
          <a:noFill/>
        </p:spPr>
        <p:txBody>
          <a:bodyPr wrap="square" rtlCol="0">
            <a:spAutoFit/>
          </a:bodyPr>
          <a:lstStyle/>
          <a:p>
            <a:pPr algn="ctr"/>
            <a:r>
              <a:rPr lang="zh-CN" altLang="en-US" sz="2000" dirty="0">
                <a:solidFill>
                  <a:schemeClr val="tx1">
                    <a:lumMod val="95000"/>
                    <a:lumOff val="5000"/>
                  </a:schemeClr>
                </a:solidFill>
                <a:latin typeface="Myriad Pro" pitchFamily="34" charset="0"/>
                <a:ea typeface="微软雅黑" pitchFamily="34" charset="-122"/>
                <a:cs typeface="Times New Roman" panose="02020503050405090304" pitchFamily="18" charset="0"/>
                <a:sym typeface="微软雅黑" pitchFamily="34" charset="-122"/>
              </a:rPr>
              <a:t>恶意实体</a:t>
            </a:r>
            <a:endParaRPr lang="en-US" altLang="zh-CN" sz="1400"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p:txBody>
      </p:sp>
      <p:cxnSp>
        <p:nvCxnSpPr>
          <p:cNvPr id="14" name="直接箭头连接符 13"/>
          <p:cNvCxnSpPr/>
          <p:nvPr/>
        </p:nvCxnSpPr>
        <p:spPr>
          <a:xfrm>
            <a:off x="5920550" y="5715444"/>
            <a:ext cx="990370" cy="0"/>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a:off x="6910920"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3800815" y="5715444"/>
            <a:ext cx="990370" cy="0"/>
          </a:xfrm>
          <a:prstGeom prst="straightConnector1">
            <a:avLst/>
          </a:prstGeom>
          <a:ln w="19050">
            <a:solidFill>
              <a:schemeClr val="tx1"/>
            </a:solidFill>
            <a:headEnd type="none" w="lg" len="lg"/>
            <a:tailEnd type="stealth" w="lg" len="lg"/>
          </a:ln>
        </p:spPr>
        <p:style>
          <a:lnRef idx="1">
            <a:schemeClr val="dk1"/>
          </a:lnRef>
          <a:fillRef idx="0">
            <a:schemeClr val="dk1"/>
          </a:fillRef>
          <a:effectRef idx="0">
            <a:schemeClr val="dk1"/>
          </a:effectRef>
          <a:fontRef idx="minor">
            <a:schemeClr val="tx1"/>
          </a:fontRef>
        </p:style>
      </p:cxnSp>
      <p:cxnSp>
        <p:nvCxnSpPr>
          <p:cNvPr id="32" name="直接箭头连接符 31"/>
          <p:cNvCxnSpPr/>
          <p:nvPr/>
        </p:nvCxnSpPr>
        <p:spPr>
          <a:xfrm>
            <a:off x="3800815" y="4946071"/>
            <a:ext cx="0" cy="769373"/>
          </a:xfrm>
          <a:prstGeom prst="straightConnector1">
            <a:avLst/>
          </a:prstGeom>
          <a:ln w="19050">
            <a:solidFill>
              <a:schemeClr val="tx1"/>
            </a:solidFill>
            <a:headEnd type="stealth" w="lg" len="lg"/>
            <a:tailEnd type="none" w="lg" len="lg"/>
          </a:ln>
        </p:spPr>
        <p:style>
          <a:lnRef idx="1">
            <a:schemeClr val="dk1"/>
          </a:lnRef>
          <a:fillRef idx="0">
            <a:schemeClr val="dk1"/>
          </a:fillRef>
          <a:effectRef idx="0">
            <a:schemeClr val="dk1"/>
          </a:effectRef>
          <a:fontRef idx="minor">
            <a:schemeClr val="tx1"/>
          </a:fontRef>
        </p:style>
      </p:cxnSp>
      <p:grpSp>
        <p:nvGrpSpPr>
          <p:cNvPr id="16" name="组合 15"/>
          <p:cNvGrpSpPr/>
          <p:nvPr/>
        </p:nvGrpSpPr>
        <p:grpSpPr>
          <a:xfrm>
            <a:off x="4975920" y="5304916"/>
            <a:ext cx="764959" cy="757633"/>
            <a:chOff x="4900473" y="4181383"/>
            <a:chExt cx="764959" cy="757633"/>
          </a:xfrm>
          <a:solidFill>
            <a:srgbClr val="E56A54"/>
          </a:solidFill>
        </p:grpSpPr>
        <p:sp>
          <p:nvSpPr>
            <p:cNvPr id="17" name="矩形 16"/>
            <p:cNvSpPr/>
            <p:nvPr/>
          </p:nvSpPr>
          <p:spPr>
            <a:xfrm>
              <a:off x="4900473"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8" name="矩形 17"/>
            <p:cNvSpPr/>
            <p:nvPr/>
          </p:nvSpPr>
          <p:spPr>
            <a:xfrm>
              <a:off x="5336958" y="4181383"/>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9" name="矩形 18"/>
            <p:cNvSpPr/>
            <p:nvPr/>
          </p:nvSpPr>
          <p:spPr>
            <a:xfrm>
              <a:off x="4900473"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0" name="矩形 19"/>
            <p:cNvSpPr/>
            <p:nvPr/>
          </p:nvSpPr>
          <p:spPr>
            <a:xfrm>
              <a:off x="5336957" y="4610542"/>
              <a:ext cx="328474" cy="328474"/>
            </a:xfrm>
            <a:prstGeom prst="rect">
              <a:avLst/>
            </a:prstGeom>
            <a:solidFill>
              <a:srgbClr val="990000"/>
            </a:solidFill>
            <a:ln w="28575">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1493" y="5486695"/>
            <a:ext cx="457500" cy="457500"/>
          </a:xfrm>
          <a:prstGeom prst="rect">
            <a:avLst/>
          </a:prstGeom>
        </p:spPr>
      </p:pic>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2064" y="5505325"/>
            <a:ext cx="457500" cy="4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xEl>
                                              <p:pRg st="2" end="2"/>
                                            </p:txEl>
                                          </p:spTgt>
                                        </p:tgtEl>
                                        <p:attrNameLst>
                                          <p:attrName>style.visibility</p:attrName>
                                        </p:attrNameLst>
                                      </p:cBhvr>
                                      <p:to>
                                        <p:strVal val="visible"/>
                                      </p:to>
                                    </p:set>
                                    <p:animEffect transition="in" filter="fade">
                                      <p:cBhvr>
                                        <p:cTn id="24"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246000" y="90765"/>
            <a:ext cx="11655000" cy="593235"/>
          </a:xfrm>
        </p:spPr>
        <p:txBody>
          <a:bodyPr/>
          <a:lstStyle/>
          <a:p>
            <a:r>
              <a:rPr lang="zh-CN" altLang="en-US"/>
              <a:t>形式化模型</a:t>
            </a:r>
            <a:endParaRPr lang="zh-CN" altLang="en-US" dirty="0"/>
          </a:p>
        </p:txBody>
      </p:sp>
      <p:sp>
        <p:nvSpPr>
          <p:cNvPr id="5" name="TextBox 9"/>
          <p:cNvSpPr txBox="1"/>
          <p:nvPr/>
        </p:nvSpPr>
        <p:spPr>
          <a:xfrm>
            <a:off x="763500" y="643942"/>
            <a:ext cx="10665000" cy="5570115"/>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协议流程 </a:t>
            </a:r>
            <a:r>
              <a:rPr lang="en-US" altLang="zh-CN" dirty="0">
                <a:solidFill>
                  <a:srgbClr val="6DA04B"/>
                </a:solidFill>
                <a:latin typeface="Myriad Pro" pitchFamily="34" charset="0"/>
              </a:rPr>
              <a:t>~900LoC </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支持</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无限</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数量并行运行的实体</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 + </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无限</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数量的协议会话</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支持不同的应用场景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安全假设和安全目标</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对</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设备内部进程通信</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存在恶意实体的场景建模（获得</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开发者</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Bruno Blanchet</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教授认可）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发现</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 2.00</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及以下版本的</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漏洞</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，并提出了一种</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解决方案</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（通知开发者并促进了</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ProVerif 2.01</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版本的更新）</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使用</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观测等价性</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observational equivalence</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）建模</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不可链接性</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unlinkability</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UAFVerif </a:t>
            </a:r>
            <a:r>
              <a:rPr lang="en-US" altLang="zh-CN" dirty="0">
                <a:solidFill>
                  <a:srgbClr val="6DA04B"/>
                </a:solidFill>
                <a:latin typeface="Myriad Pro" pitchFamily="34" charset="0"/>
              </a:rPr>
              <a:t>~1000LoC </a:t>
            </a:r>
            <a:endParaRPr lang="en-US" altLang="zh-CN" dirty="0">
              <a:solidFill>
                <a:srgbClr val="6DA04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自动生成并分析</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400,000+</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个不同安全假设下的应用场景</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自动验证满足安全目标的</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最小化安全假设</a:t>
            </a:r>
            <a:endPar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分析需</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80+</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小时</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81353" y="638700"/>
            <a:ext cx="11629292" cy="495300"/>
          </a:xfrm>
        </p:spPr>
        <p:txBody>
          <a:bodyPr/>
          <a:lstStyle/>
          <a:p>
            <a:r>
              <a:rPr lang="en-GB" altLang="zh-CN" dirty="0"/>
              <a:t>UAF</a:t>
            </a:r>
            <a:r>
              <a:rPr lang="zh-CN" altLang="en-US" dirty="0"/>
              <a:t>协议在注册阶段实现机密性和认证性目标的最小化假设</a:t>
            </a:r>
            <a:endParaRPr lang="zh-CN" altLang="en-US" dirty="0"/>
          </a:p>
        </p:txBody>
      </p:sp>
      <p:sp>
        <p:nvSpPr>
          <p:cNvPr id="3" name="标题 2"/>
          <p:cNvSpPr>
            <a:spLocks noGrp="1"/>
          </p:cNvSpPr>
          <p:nvPr>
            <p:ph type="title"/>
          </p:nvPr>
        </p:nvSpPr>
        <p:spPr>
          <a:xfrm>
            <a:off x="246000" y="90765"/>
            <a:ext cx="11655000" cy="593235"/>
          </a:xfrm>
        </p:spPr>
        <p:txBody>
          <a:bodyPr/>
          <a:lstStyle/>
          <a:p>
            <a:r>
              <a:rPr lang="zh-CN" altLang="en-US" dirty="0"/>
              <a:t>最小化假设结论示例</a:t>
            </a:r>
            <a:endParaRPr lang="zh-CN" altLang="en-US" dirty="0"/>
          </a:p>
        </p:txBody>
      </p:sp>
      <mc:AlternateContent xmlns:mc="http://schemas.openxmlformats.org/markup-compatibility/2006" xmlns:a14="http://schemas.microsoft.com/office/drawing/2010/main">
        <mc:Choice Requires="a14">
          <p:graphicFrame>
            <p:nvGraphicFramePr>
              <p:cNvPr id="4" name="表格 20"/>
              <p:cNvGraphicFramePr>
                <a:graphicFrameLocks noGrp="1"/>
              </p:cNvGraphicFramePr>
              <p:nvPr/>
            </p:nvGraphicFramePr>
            <p:xfrm>
              <a:off x="601176" y="1359000"/>
              <a:ext cx="10989648" cy="3992880"/>
            </p:xfrm>
            <a:graphic>
              <a:graphicData uri="http://schemas.openxmlformats.org/drawingml/2006/table">
                <a:tbl>
                  <a:tblPr firstRow="1" bandRow="1">
                    <a:tableStyleId>{F2DE63D5-997A-4646-A377-4702673A728D}</a:tableStyleId>
                  </a:tblPr>
                  <a:tblGrid>
                    <a:gridCol w="1624826"/>
                    <a:gridCol w="1080000"/>
                    <a:gridCol w="1845000"/>
                    <a:gridCol w="2070000"/>
                    <a:gridCol w="2115000"/>
                    <a:gridCol w="2254822"/>
                  </a:tblGrid>
                  <a:tr h="370840">
                    <a:tc>
                      <a:txBody>
                        <a:bodyPr/>
                        <a:lstStyle/>
                        <a:p>
                          <a:pPr algn="ctr"/>
                          <a:r>
                            <a:rPr lang="zh-CN" altLang="en-US" sz="2800" dirty="0">
                              <a:latin typeface="Myriad Pro" pitchFamily="34" charset="0"/>
                            </a:rPr>
                            <a:t>注册</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Myriad Pro" pitchFamily="34" charset="0"/>
                            </a:rPr>
                            <a:t>类型</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1</a:t>
                          </a:r>
                          <a:r>
                            <a:rPr lang="en-US" altLang="zh-CN" sz="2800" baseline="30000" dirty="0">
                              <a:latin typeface="Myriad Pro" pitchFamily="34" charset="0"/>
                            </a:rPr>
                            <a:t>st</a:t>
                          </a:r>
                          <a:r>
                            <a:rPr lang="en-US" altLang="zh-CN" sz="2800" dirty="0">
                              <a:latin typeface="Myriad Pro" pitchFamily="34" charset="0"/>
                            </a:rPr>
                            <a:t> bound</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2</a:t>
                          </a:r>
                          <a:r>
                            <a:rPr lang="en-US" altLang="zh-CN" sz="2800" baseline="30000" dirty="0">
                              <a:latin typeface="Myriad Pro" pitchFamily="34" charset="0"/>
                            </a:rPr>
                            <a:t>nd</a:t>
                          </a:r>
                          <a:r>
                            <a:rPr lang="en-US" altLang="zh-CN" sz="2800" dirty="0">
                              <a:latin typeface="Myriad Pro" pitchFamily="34" charset="0"/>
                            </a:rPr>
                            <a:t> bound</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1</a:t>
                          </a:r>
                          <a:r>
                            <a:rPr lang="en-US" altLang="zh-CN" sz="2800" baseline="30000" dirty="0">
                              <a:latin typeface="Myriad Pro" pitchFamily="34" charset="0"/>
                            </a:rPr>
                            <a:t>st</a:t>
                          </a:r>
                          <a:r>
                            <a:rPr lang="en-US" altLang="zh-CN" sz="2800" dirty="0">
                              <a:latin typeface="Myriad Pro" pitchFamily="34" charset="0"/>
                            </a:rPr>
                            <a:t> roaming</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2</a:t>
                          </a:r>
                          <a:r>
                            <a:rPr lang="en-US" altLang="zh-CN" sz="2800" baseline="30000" dirty="0">
                              <a:latin typeface="Myriad Pro" pitchFamily="34" charset="0"/>
                            </a:rPr>
                            <a:t>nd</a:t>
                          </a:r>
                          <a:r>
                            <a:rPr lang="en-US" altLang="zh-CN" sz="2800" dirty="0">
                              <a:latin typeface="Myriad Pro" pitchFamily="34" charset="0"/>
                            </a:rPr>
                            <a:t> roaming</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70840">
                    <a:tc rowSpan="5">
                      <a:txBody>
                        <a:bodyPr/>
                        <a:lstStyle/>
                        <a:p>
                          <a:pPr algn="ctr"/>
                          <a:r>
                            <a:rPr lang="zh-CN" altLang="en-US" sz="2800" dirty="0">
                              <a:latin typeface="Myriad Pro" pitchFamily="34" charset="0"/>
                            </a:rPr>
                            <a:t>机密性</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i="1" dirty="0">
                              <a:latin typeface="Myriad Pro" pitchFamily="34" charset="0"/>
                            </a:rPr>
                            <a:t>K</a:t>
                          </a:r>
                          <a:r>
                            <a:rPr lang="en-US" altLang="zh-CN" sz="3200" i="1" baseline="-25000" dirty="0">
                              <a:latin typeface="Myriad Pro" pitchFamily="34" charset="0"/>
                            </a:rPr>
                            <a:t>w</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3200" dirty="0">
                              <a:latin typeface="Myriad Pro" pitchFamily="34" charset="0"/>
                            </a:rPr>
                            <a:t>√</a:t>
                          </a: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T w="12700" cap="flat" cmpd="sng" algn="ctr">
                          <a:solidFill>
                            <a:schemeClr val="tx1"/>
                          </a:solidFill>
                          <a:prstDash val="solid"/>
                          <a:round/>
                          <a:headEnd type="none" w="med" len="med"/>
                          <a:tailEnd type="none" w="med" len="med"/>
                        </a:lnT>
                      </a:tcPr>
                    </a:tc>
                    <a:tc hMerge="1">
                      <a:tcPr/>
                    </a:tc>
                    <a:tc hMerge="1">
                      <a:tcPr>
                        <a:lnT w="12700" cap="flat" cmpd="sng" algn="ctr">
                          <a:solidFill>
                            <a:schemeClr val="tx1"/>
                          </a:solidFill>
                          <a:prstDash val="solid"/>
                          <a:round/>
                          <a:headEnd type="none" w="med" len="med"/>
                          <a:tailEnd type="none" w="med" len="med"/>
                        </a:lnT>
                      </a:tcPr>
                    </a:tc>
                  </a:tr>
                  <a:tr h="37084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sk</a:t>
                          </a:r>
                          <a:r>
                            <a:rPr lang="en-US" altLang="zh-CN" sz="3200" i="1" baseline="-25000" dirty="0">
                              <a:latin typeface="Myriad Pro" pitchFamily="34" charset="0"/>
                            </a:rPr>
                            <a:t>AT</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3200" dirty="0">
                              <a:latin typeface="Myriad Pro" pitchFamily="34" charset="0"/>
                            </a:rPr>
                            <a:t>√</a:t>
                          </a: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tc>
                    <a:tc hMerge="1">
                      <a:tcPr/>
                    </a:tc>
                    <a:tc hMerge="1">
                      <a:tcPr/>
                    </a:tc>
                  </a:tr>
                  <a:tr h="37084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sk</a:t>
                          </a:r>
                          <a:r>
                            <a:rPr lang="en-US" altLang="zh-CN" sz="3200" i="1" baseline="-25000" dirty="0">
                              <a:latin typeface="Myriad Pro" pitchFamily="34" charset="0"/>
                            </a:rPr>
                            <a:t>AU</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zh-CN" altLang="en-US" sz="3200" dirty="0">
                              <a:latin typeface="Myriad Pro" pitchFamily="34" charset="0"/>
                            </a:rPr>
                            <a:t> </a:t>
                          </a:r>
                          <a:r>
                            <a:rPr lang="en-US" altLang="zh-CN" sz="3200" i="1" dirty="0">
                              <a:latin typeface="Myriad Pro" pitchFamily="34" charset="0"/>
                            </a:rPr>
                            <a:t>k</a:t>
                          </a:r>
                          <a:r>
                            <a:rPr lang="en-US" altLang="zh-CN" sz="3200" i="1" baseline="-25000" dirty="0">
                              <a:latin typeface="Myriad Pro" pitchFamily="34" charset="0"/>
                            </a:rPr>
                            <a:t>w</a:t>
                          </a:r>
                          <a:r>
                            <a:rPr lang="zh-CN" altLang="en-US" sz="3200" i="1" baseline="0" dirty="0">
                              <a:latin typeface="Myriad Pro" pitchFamily="34" charset="0"/>
                            </a:rPr>
                            <a:t> </a:t>
                          </a:r>
                          <a14:m>
                            <m:oMath xmlns:m="http://schemas.openxmlformats.org/officeDocument/2006/math">
                              <m:r>
                                <a:rPr lang="zh-CN" altLang="en-US" sz="3200" i="1" baseline="0" smtClean="0">
                                  <a:solidFill>
                                    <a:srgbClr val="00A69C"/>
                                  </a:solidFill>
                                  <a:latin typeface="Cambria Math" panose="02040503050406030204" pitchFamily="18" charset="0"/>
                                </a:rPr>
                                <m:t>∪</m:t>
                              </m:r>
                            </m:oMath>
                          </a14:m>
                          <a:r>
                            <a:rPr lang="zh-CN" altLang="en-US" sz="3200" i="1" dirty="0">
                              <a:latin typeface="Myriad Pro" pitchFamily="34" charset="0"/>
                            </a:rPr>
                            <a:t> </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i="1" dirty="0">
                              <a:latin typeface="Myriad Pro" pitchFamily="34" charset="0"/>
                            </a:rPr>
                            <a:t> M</a:t>
                          </a:r>
                          <a:r>
                            <a:rPr lang="en-US" altLang="zh-CN" sz="3200" i="0" dirty="0">
                              <a:latin typeface="Myriad Pro" pitchFamily="34" charset="0"/>
                            </a:rPr>
                            <a:t>[</a:t>
                          </a:r>
                          <a:r>
                            <a:rPr lang="en-US" altLang="zh-CN" sz="3200" i="1" dirty="0">
                              <a:latin typeface="Myriad Pro" pitchFamily="34" charset="0"/>
                            </a:rPr>
                            <a:t>A</a:t>
                          </a:r>
                          <a:r>
                            <a:rPr lang="en-US" altLang="zh-CN" sz="3200" i="0" dirty="0">
                              <a:latin typeface="Myriad Pro" pitchFamily="34" charset="0"/>
                            </a:rPr>
                            <a:t>]</a:t>
                          </a:r>
                          <a:endParaRPr lang="zh-CN" altLang="en-US" sz="32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a:latin typeface="Myriad Pro" pitchFamily="34" charset="0"/>
                            </a:rPr>
                            <a:t>√</a:t>
                          </a:r>
                          <a:endParaRPr lang="zh-CN" altLang="en-US" sz="24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zh-CN" altLang="en-US" sz="3200" dirty="0">
                              <a:latin typeface="Myriad Pro" pitchFamily="34" charset="0"/>
                            </a:rPr>
                            <a:t> </a:t>
                          </a:r>
                          <a:r>
                            <a:rPr lang="en-US" altLang="zh-CN" sz="3200" i="1" dirty="0">
                              <a:latin typeface="Myriad Pro" pitchFamily="34" charset="0"/>
                            </a:rPr>
                            <a:t>k</a:t>
                          </a:r>
                          <a:r>
                            <a:rPr lang="en-US" altLang="zh-CN" sz="3200" i="1" baseline="-25000" dirty="0">
                              <a:latin typeface="Myriad Pro" pitchFamily="34" charset="0"/>
                            </a:rPr>
                            <a:t>w</a:t>
                          </a:r>
                          <a:endParaRPr lang="zh-CN" altLang="en-US" sz="24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7084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ak</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zh-CN" altLang="en-US" sz="3200" dirty="0">
                              <a:latin typeface="Myriad Pro" pitchFamily="34" charset="0"/>
                            </a:rPr>
                            <a:t> </a:t>
                          </a:r>
                          <a:r>
                            <a:rPr lang="en-US" altLang="zh-CN" sz="3200" i="1" dirty="0">
                              <a:latin typeface="Myriad Pro" pitchFamily="34" charset="0"/>
                            </a:rPr>
                            <a:t>tok</a:t>
                          </a:r>
                          <a:r>
                            <a:rPr lang="zh-CN" altLang="en-US" sz="3200" i="1" baseline="0" dirty="0">
                              <a:latin typeface="Myriad Pro" pitchFamily="34" charset="0"/>
                            </a:rPr>
                            <a:t> </a:t>
                          </a:r>
                          <a14:m>
                            <m:oMath xmlns:m="http://schemas.openxmlformats.org/officeDocument/2006/math">
                              <m:r>
                                <a:rPr lang="zh-CN" altLang="en-US" sz="3200" i="1" baseline="0" smtClean="0">
                                  <a:solidFill>
                                    <a:srgbClr val="990000"/>
                                  </a:solidFill>
                                  <a:latin typeface="Cambria Math" panose="02040503050406030204" pitchFamily="18" charset="0"/>
                                </a:rPr>
                                <m:t>∩</m:t>
                              </m:r>
                            </m:oMath>
                          </a14:m>
                          <a:r>
                            <a:rPr lang="zh-CN" altLang="en-US" sz="3200" i="1" dirty="0">
                              <a:latin typeface="Myriad Pro" pitchFamily="34" charset="0"/>
                            </a:rPr>
                            <a:t> </a:t>
                          </a: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en-US" altLang="zh-CN" sz="3200" i="1" dirty="0">
                              <a:latin typeface="Myriad Pro" pitchFamily="34" charset="0"/>
                            </a:rPr>
                            <a:t> A</a:t>
                          </a:r>
                          <a:r>
                            <a:rPr lang="en-US" altLang="zh-CN" sz="3200" i="0" dirty="0">
                              <a:latin typeface="Myriad Pro" pitchFamily="34" charset="0"/>
                            </a:rPr>
                            <a:t>[</a:t>
                          </a:r>
                          <a:r>
                            <a:rPr lang="en-US" altLang="zh-CN" sz="3200" i="1" dirty="0">
                              <a:latin typeface="Myriad Pro" pitchFamily="34" charset="0"/>
                            </a:rPr>
                            <a:t>M</a:t>
                          </a:r>
                          <a:r>
                            <a:rPr lang="en-US" altLang="zh-CN" sz="3200" i="0" dirty="0">
                              <a:latin typeface="Myriad Pro" pitchFamily="34" charset="0"/>
                            </a:rPr>
                            <a:t>]</a:t>
                          </a:r>
                          <a:endParaRPr lang="zh-CN" altLang="en-US" sz="32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latin typeface="Myriad Pro" pitchFamily="34" charset="0"/>
                            </a:rPr>
                            <a:t>×</a:t>
                          </a:r>
                          <a:endParaRPr lang="zh-CN" altLang="en-US" sz="24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37084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CNTR</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zh-CN" altLang="en-US" sz="3200" dirty="0">
                              <a:latin typeface="Myriad Pro" pitchFamily="34" charset="0"/>
                            </a:rPr>
                            <a:t> </a:t>
                          </a:r>
                          <a:r>
                            <a:rPr lang="en-US" altLang="zh-CN" sz="3200" i="1" dirty="0">
                              <a:latin typeface="Myriad Pro" pitchFamily="34" charset="0"/>
                            </a:rPr>
                            <a:t>C</a:t>
                          </a:r>
                          <a:r>
                            <a:rPr lang="en-US" altLang="zh-CN" sz="3200" i="0" dirty="0">
                              <a:latin typeface="Myriad Pro" pitchFamily="34" charset="0"/>
                            </a:rPr>
                            <a:t>[</a:t>
                          </a:r>
                          <a:r>
                            <a:rPr lang="en-US" altLang="zh-CN" sz="3200" i="1" dirty="0">
                              <a:latin typeface="Myriad Pro" pitchFamily="34" charset="0"/>
                            </a:rPr>
                            <a:t>M</a:t>
                          </a:r>
                          <a:r>
                            <a:rPr lang="en-US" altLang="zh-CN" sz="3200" i="0" dirty="0">
                              <a:latin typeface="Myriad Pro" pitchFamily="34" charset="0"/>
                            </a:rPr>
                            <a:t>]</a:t>
                          </a:r>
                          <a14:m>
                            <m:oMath xmlns:m="http://schemas.openxmlformats.org/officeDocument/2006/math">
                              <m:r>
                                <a:rPr lang="en-US" altLang="zh-CN" sz="3200" b="0" i="0" baseline="0" smtClean="0">
                                  <a:solidFill>
                                    <a:srgbClr val="990000"/>
                                  </a:solidFill>
                                  <a:latin typeface="Cambria Math" panose="02040503050406030204" pitchFamily="18" charset="0"/>
                                </a:rPr>
                                <m:t> </m:t>
                              </m:r>
                              <m:r>
                                <a:rPr lang="zh-CN" altLang="en-US" sz="3200" i="1" baseline="0" smtClean="0">
                                  <a:solidFill>
                                    <a:srgbClr val="990000"/>
                                  </a:solidFill>
                                  <a:latin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m:t>
                              </m:r>
                            </m:oMath>
                          </a14:m>
                          <a:r>
                            <a:rPr lang="en-US" altLang="zh-CN" sz="3200" i="1" dirty="0">
                              <a:latin typeface="Myriad Pro" pitchFamily="34" charset="0"/>
                            </a:rPr>
                            <a:t> M</a:t>
                          </a:r>
                          <a:r>
                            <a:rPr lang="en-US" altLang="zh-CN" sz="3200" i="0" dirty="0">
                              <a:latin typeface="Myriad Pro" pitchFamily="34" charset="0"/>
                            </a:rPr>
                            <a:t>[</a:t>
                          </a:r>
                          <a:r>
                            <a:rPr lang="en-US" altLang="zh-CN" sz="3200" i="1" dirty="0">
                              <a:latin typeface="Myriad Pro" pitchFamily="34" charset="0"/>
                            </a:rPr>
                            <a:t>A</a:t>
                          </a:r>
                          <a:r>
                            <a:rPr lang="en-US" altLang="zh-CN" sz="3200" i="0" dirty="0">
                              <a:latin typeface="Myriad Pro" pitchFamily="34" charset="0"/>
                            </a:rPr>
                            <a:t>]</a:t>
                          </a:r>
                          <a:endParaRPr lang="zh-CN" altLang="en-US" sz="32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r>
                  <a:tr h="370840">
                    <a:tc>
                      <a:txBody>
                        <a:bodyPr/>
                        <a:lstStyle/>
                        <a:p>
                          <a:pPr algn="ctr"/>
                          <a:r>
                            <a:rPr lang="zh-CN" altLang="en-US" sz="2800" dirty="0">
                              <a:latin typeface="Myriad Pro" pitchFamily="34" charset="0"/>
                            </a:rPr>
                            <a:t>认证性</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marL="0" marR="0" lvl="0" indent="0" algn="ctr"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lang="en-US" altLang="zh-CN" sz="3200" i="1" smtClean="0">
                                  <a:latin typeface="Cambria Math" panose="02040503050406030204" pitchFamily="18" charset="0"/>
                                  <a:ea typeface="Cambria Math" panose="02040503050406030204" pitchFamily="18" charset="0"/>
                                </a:rPr>
                                <m:t>¬</m:t>
                              </m:r>
                            </m:oMath>
                          </a14:m>
                          <a:r>
                            <a:rPr lang="zh-CN" altLang="en-US" sz="3200" dirty="0">
                              <a:latin typeface="Myriad Pro" pitchFamily="34" charset="0"/>
                            </a:rPr>
                            <a:t> </a:t>
                          </a:r>
                          <a:r>
                            <a:rPr lang="en-US" altLang="zh-CN" sz="3200" i="1" dirty="0">
                              <a:latin typeface="Myriad Pro" pitchFamily="34" charset="0"/>
                            </a:rPr>
                            <a:t>C</a:t>
                          </a:r>
                          <a:r>
                            <a:rPr lang="en-US" altLang="zh-CN" sz="3200" i="0" dirty="0">
                              <a:latin typeface="Myriad Pro" pitchFamily="34" charset="0"/>
                            </a:rPr>
                            <a:t>[</a:t>
                          </a:r>
                          <a:r>
                            <a:rPr lang="en-US" altLang="zh-CN" sz="3200" i="1" dirty="0">
                              <a:latin typeface="Myriad Pro" pitchFamily="34" charset="0"/>
                            </a:rPr>
                            <a:t>U</a:t>
                          </a:r>
                          <a:r>
                            <a:rPr lang="en-US" altLang="zh-CN" sz="3200" i="0" dirty="0">
                              <a:latin typeface="Myriad Pro" pitchFamily="34" charset="0"/>
                            </a:rPr>
                            <a:t>]</a:t>
                          </a:r>
                          <a14:m>
                            <m:oMath xmlns:m="http://schemas.openxmlformats.org/officeDocument/2006/math">
                              <m:r>
                                <a:rPr lang="en-US" altLang="zh-CN" sz="3200" b="0" i="0" baseline="0" smtClean="0">
                                  <a:solidFill>
                                    <a:srgbClr val="990000"/>
                                  </a:solidFill>
                                  <a:latin typeface="Cambria Math" panose="02040503050406030204" pitchFamily="18" charset="0"/>
                                </a:rPr>
                                <m:t> </m:t>
                              </m:r>
                              <m:r>
                                <a:rPr lang="zh-CN" altLang="en-US" sz="3200" i="1" baseline="0" smtClean="0">
                                  <a:solidFill>
                                    <a:srgbClr val="990000"/>
                                  </a:solidFill>
                                  <a:latin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m:t>
                              </m:r>
                            </m:oMath>
                          </a14:m>
                          <a:r>
                            <a:rPr lang="en-US" altLang="zh-CN" sz="3200" i="1" dirty="0">
                              <a:latin typeface="Myriad Pro" pitchFamily="34" charset="0"/>
                            </a:rPr>
                            <a:t> M</a:t>
                          </a:r>
                          <a:r>
                            <a:rPr lang="en-US" altLang="zh-CN" sz="3200" i="0" dirty="0">
                              <a:latin typeface="Myriad Pro" pitchFamily="34" charset="0"/>
                            </a:rPr>
                            <a:t>[</a:t>
                          </a:r>
                          <a:r>
                            <a:rPr lang="en-US" altLang="zh-CN" sz="3200" i="1" dirty="0">
                              <a:latin typeface="Myriad Pro" pitchFamily="34" charset="0"/>
                            </a:rPr>
                            <a:t>C</a:t>
                          </a:r>
                          <a:r>
                            <a:rPr lang="en-US" altLang="zh-CN" sz="3200" i="0" dirty="0">
                              <a:latin typeface="Myriad Pro" pitchFamily="34" charset="0"/>
                            </a:rPr>
                            <a:t>]</a:t>
                          </a:r>
                          <a:r>
                            <a:rPr lang="zh-CN" altLang="en-US" sz="3200" i="0" baseline="0" dirty="0">
                              <a:latin typeface="Myriad Pro" pitchFamily="34" charset="0"/>
                            </a:rPr>
                            <a:t> </a:t>
                          </a:r>
                          <a14:m>
                            <m:oMath xmlns:m="http://schemas.openxmlformats.org/officeDocument/2006/math">
                              <m:r>
                                <a:rPr lang="zh-CN" altLang="en-US" sz="3200" i="1" baseline="0" smtClean="0">
                                  <a:solidFill>
                                    <a:srgbClr val="990000"/>
                                  </a:solidFill>
                                  <a:latin typeface="Cambria Math" panose="02040503050406030204" pitchFamily="18" charset="0"/>
                                </a:rPr>
                                <m:t>∩</m:t>
                              </m:r>
                              <m:r>
                                <a:rPr lang="en-US" altLang="zh-CN" sz="3200" i="1" smtClean="0">
                                  <a:latin typeface="Cambria Math" panose="02040503050406030204" pitchFamily="18" charset="0"/>
                                  <a:ea typeface="Cambria Math" panose="02040503050406030204" pitchFamily="18" charset="0"/>
                                </a:rPr>
                                <m:t>¬</m:t>
                              </m:r>
                            </m:oMath>
                          </a14:m>
                          <a:r>
                            <a:rPr lang="en-US" altLang="zh-CN" sz="3200" i="1" dirty="0">
                              <a:latin typeface="Myriad Pro" pitchFamily="34" charset="0"/>
                            </a:rPr>
                            <a:t> A</a:t>
                          </a:r>
                          <a:r>
                            <a:rPr lang="en-US" altLang="zh-CN" sz="3200" i="0" dirty="0">
                              <a:latin typeface="Myriad Pro" pitchFamily="34" charset="0"/>
                            </a:rPr>
                            <a:t>[</a:t>
                          </a:r>
                          <a:r>
                            <a:rPr lang="en-US" altLang="zh-CN" sz="3200" i="1" dirty="0">
                              <a:latin typeface="Myriad Pro" pitchFamily="34" charset="0"/>
                            </a:rPr>
                            <a:t>M</a:t>
                          </a:r>
                          <a:r>
                            <a:rPr lang="en-US" altLang="zh-CN" sz="3200" i="0" dirty="0">
                              <a:latin typeface="Myriad Pro" pitchFamily="34" charset="0"/>
                            </a:rPr>
                            <a:t>]</a:t>
                          </a:r>
                          <a:endParaRPr lang="zh-CN" altLang="en-US" sz="32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r>
                </a:tbl>
              </a:graphicData>
            </a:graphic>
          </p:graphicFrame>
        </mc:Choice>
        <mc:Fallback xmlns="">
          <p:graphicFrame>
            <p:nvGraphicFramePr>
              <p:cNvPr id="4" name="表格 20"/>
              <p:cNvGraphicFramePr>
                <a:graphicFrameLocks noGrp="1"/>
              </p:cNvGraphicFramePr>
              <p:nvPr/>
            </p:nvGraphicFramePr>
            <p:xfrm>
              <a:off x="601176" y="1359000"/>
              <a:ext cx="10989648" cy="3992880"/>
            </p:xfrm>
            <a:graphic>
              <a:graphicData uri="http://schemas.openxmlformats.org/drawingml/2006/table">
                <a:tbl>
                  <a:tblPr firstRow="1" bandRow="1">
                    <a:tableStyleId>{F2DE63D5-997A-4646-A377-4702673A728D}</a:tableStyleId>
                  </a:tblPr>
                  <a:tblGrid>
                    <a:gridCol w="1624826"/>
                    <a:gridCol w="1080000"/>
                    <a:gridCol w="1845000"/>
                    <a:gridCol w="2070000"/>
                    <a:gridCol w="2115000"/>
                    <a:gridCol w="2254822"/>
                  </a:tblGrid>
                  <a:tr h="370840">
                    <a:tc>
                      <a:txBody>
                        <a:bodyPr/>
                        <a:lstStyle/>
                        <a:p>
                          <a:pPr algn="ctr"/>
                          <a:r>
                            <a:rPr lang="zh-CN" altLang="en-US" sz="2800" dirty="0">
                              <a:latin typeface="Myriad Pro" pitchFamily="34" charset="0"/>
                            </a:rPr>
                            <a:t>注册</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zh-CN" altLang="en-US" sz="2800" dirty="0">
                              <a:latin typeface="Myriad Pro" pitchFamily="34" charset="0"/>
                            </a:rPr>
                            <a:t>类型</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1</a:t>
                          </a:r>
                          <a:r>
                            <a:rPr lang="en-US" altLang="zh-CN" sz="2800" baseline="30000" dirty="0">
                              <a:latin typeface="Myriad Pro" pitchFamily="34" charset="0"/>
                            </a:rPr>
                            <a:t>st</a:t>
                          </a:r>
                          <a:r>
                            <a:rPr lang="en-US" altLang="zh-CN" sz="2800" dirty="0">
                              <a:latin typeface="Myriad Pro" pitchFamily="34" charset="0"/>
                            </a:rPr>
                            <a:t> bound</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2</a:t>
                          </a:r>
                          <a:r>
                            <a:rPr lang="en-US" altLang="zh-CN" sz="2800" baseline="30000" dirty="0">
                              <a:latin typeface="Myriad Pro" pitchFamily="34" charset="0"/>
                            </a:rPr>
                            <a:t>nd</a:t>
                          </a:r>
                          <a:r>
                            <a:rPr lang="en-US" altLang="zh-CN" sz="2800" dirty="0">
                              <a:latin typeface="Myriad Pro" pitchFamily="34" charset="0"/>
                            </a:rPr>
                            <a:t> bound</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1</a:t>
                          </a:r>
                          <a:r>
                            <a:rPr lang="en-US" altLang="zh-CN" sz="2800" baseline="30000" dirty="0">
                              <a:latin typeface="Myriad Pro" pitchFamily="34" charset="0"/>
                            </a:rPr>
                            <a:t>st</a:t>
                          </a:r>
                          <a:r>
                            <a:rPr lang="en-US" altLang="zh-CN" sz="2800" dirty="0">
                              <a:latin typeface="Myriad Pro" pitchFamily="34" charset="0"/>
                            </a:rPr>
                            <a:t> roaming</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r>
                            <a:rPr lang="en-US" altLang="zh-CN" sz="2800" dirty="0">
                              <a:latin typeface="Myriad Pro" pitchFamily="34" charset="0"/>
                            </a:rPr>
                            <a:t>2</a:t>
                          </a:r>
                          <a:r>
                            <a:rPr lang="en-US" altLang="zh-CN" sz="2800" baseline="30000" dirty="0">
                              <a:latin typeface="Myriad Pro" pitchFamily="34" charset="0"/>
                            </a:rPr>
                            <a:t>nd</a:t>
                          </a:r>
                          <a:r>
                            <a:rPr lang="en-US" altLang="zh-CN" sz="2800" dirty="0">
                              <a:latin typeface="Myriad Pro" pitchFamily="34" charset="0"/>
                            </a:rPr>
                            <a:t> roaming</a:t>
                          </a:r>
                          <a:endParaRPr lang="zh-CN" altLang="en-US" sz="28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r>
                  <a:tr h="370840">
                    <a:tc rowSpan="5">
                      <a:txBody>
                        <a:bodyPr/>
                        <a:lstStyle/>
                        <a:p>
                          <a:pPr algn="ctr"/>
                          <a:r>
                            <a:rPr lang="zh-CN" altLang="en-US" sz="2800" dirty="0">
                              <a:latin typeface="Myriad Pro" pitchFamily="34" charset="0"/>
                            </a:rPr>
                            <a:t>机密性</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3200" i="1" dirty="0">
                              <a:latin typeface="Myriad Pro" pitchFamily="34" charset="0"/>
                            </a:rPr>
                            <a:t>K</a:t>
                          </a:r>
                          <a:r>
                            <a:rPr lang="en-US" altLang="zh-CN" sz="3200" i="1" baseline="-25000" dirty="0">
                              <a:latin typeface="Myriad Pro" pitchFamily="34" charset="0"/>
                            </a:rPr>
                            <a:t>w</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3200" dirty="0">
                              <a:latin typeface="Myriad Pro" pitchFamily="34" charset="0"/>
                            </a:rPr>
                            <a:t>√</a:t>
                          </a: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T w="12700" cap="flat" cmpd="sng" algn="ctr">
                          <a:solidFill>
                            <a:schemeClr val="tx1"/>
                          </a:solidFill>
                          <a:prstDash val="solid"/>
                          <a:round/>
                          <a:headEnd type="none" w="med" len="med"/>
                          <a:tailEnd type="none" w="med" len="med"/>
                        </a:lnT>
                      </a:tcPr>
                    </a:tc>
                    <a:tc hMerge="1">
                      <a:tcPr/>
                    </a:tc>
                    <a:tc hMerge="1">
                      <a:tcPr>
                        <a:lnT w="12700" cap="flat" cmpd="sng" algn="ctr">
                          <a:solidFill>
                            <a:schemeClr val="tx1"/>
                          </a:solidFill>
                          <a:prstDash val="solid"/>
                          <a:round/>
                          <a:headEnd type="none" w="med" len="med"/>
                          <a:tailEnd type="none" w="med" len="med"/>
                        </a:lnT>
                      </a:tcPr>
                    </a:tc>
                  </a:tr>
                  <a:tr h="37084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sk</a:t>
                          </a:r>
                          <a:r>
                            <a:rPr lang="en-US" altLang="zh-CN" sz="3200" i="1" baseline="-25000" dirty="0">
                              <a:latin typeface="Myriad Pro" pitchFamily="34" charset="0"/>
                            </a:rPr>
                            <a:t>AT</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pPr algn="ctr"/>
                          <a:r>
                            <a:rPr lang="zh-CN" altLang="en-US" sz="3200" dirty="0">
                              <a:latin typeface="Myriad Pro" pitchFamily="34" charset="0"/>
                            </a:rPr>
                            <a:t>√</a:t>
                          </a: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nchor="ctr" anchorCtr="1"/>
                    </a:tc>
                    <a:tc hMerge="1">
                      <a:tcPr/>
                    </a:tc>
                    <a:tc hMerge="1">
                      <a:tcPr/>
                    </a:tc>
                  </a:tr>
                  <a:tr h="57912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sk</a:t>
                          </a:r>
                          <a:r>
                            <a:rPr lang="en-US" altLang="zh-CN" sz="3200" i="1" baseline="-25000" dirty="0">
                              <a:latin typeface="Myriad Pro" pitchFamily="34" charset="0"/>
                            </a:rPr>
                            <a:t>AU</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3200">
                              <a:latin typeface="Myriad Pro" pitchFamily="34" charset="0"/>
                            </a:rPr>
                            <a:t>√</a:t>
                          </a:r>
                          <a:endParaRPr lang="zh-CN" altLang="en-US" sz="24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r>
                  <a:tr h="57912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ak</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endParaRPr lang="zh-CN"/>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3200" dirty="0">
                              <a:latin typeface="Myriad Pro" pitchFamily="34" charset="0"/>
                            </a:rPr>
                            <a:t>×</a:t>
                          </a:r>
                          <a:endParaRPr lang="zh-CN" altLang="en-US" sz="2400" i="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r>
                  <a:tr h="1066800">
                    <a:tc vMerge="1">
                      <a:tcPr>
                        <a:lnR w="12700" cap="flat" cmpd="sng" algn="ctr">
                          <a:solidFill>
                            <a:schemeClr val="tx1"/>
                          </a:solidFill>
                          <a:prstDash val="solid"/>
                          <a:round/>
                          <a:headEnd type="none" w="med" len="med"/>
                          <a:tailEnd type="none" w="med" len="med"/>
                        </a:lnR>
                      </a:tcPr>
                    </a:tc>
                    <a:tc>
                      <a:txBody>
                        <a:bodyPr/>
                        <a:lstStyle/>
                        <a:p>
                          <a:pPr algn="ctr"/>
                          <a:r>
                            <a:rPr lang="en-US" altLang="zh-CN" sz="3200" i="1" dirty="0">
                              <a:latin typeface="Myriad Pro" pitchFamily="34" charset="0"/>
                            </a:rPr>
                            <a:t>CNTR</a:t>
                          </a:r>
                          <a:endParaRPr lang="zh-CN" altLang="en-US" sz="3200" i="1"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endParaRPr lang="zh-CN"/>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r>
                  <a:tr h="579120">
                    <a:tc>
                      <a:txBody>
                        <a:bodyPr/>
                        <a:lstStyle/>
                        <a:p>
                          <a:pPr algn="ctr"/>
                          <a:r>
                            <a:rPr lang="zh-CN" altLang="en-US" sz="2800" dirty="0">
                              <a:latin typeface="Myriad Pro" pitchFamily="34" charset="0"/>
                            </a:rPr>
                            <a:t>认证性</a:t>
                          </a:r>
                          <a:endParaRPr lang="zh-CN" altLang="en-US" sz="2800" dirty="0">
                            <a:latin typeface="Myriad Pro" pitchFamily="34" charset="0"/>
                          </a:endParaRPr>
                        </a:p>
                      </a:txBody>
                      <a:tcPr anchor="ctr" anchorCtr="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zh-CN" altLang="en-US" sz="3200" dirty="0">
                            <a:latin typeface="Myriad Pro" pitchFamily="34" charset="0"/>
                          </a:endParaRPr>
                        </a:p>
                      </a:txBody>
                      <a:tcPr anchor="ctr" anchorCtr="1">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gridSpan="4">
                      <a:txBody>
                        <a:bodyPr/>
                        <a:lstStyle/>
                        <a:p>
                          <a:endParaRPr lang="zh-CN"/>
                        </a:p>
                      </a:txBody>
                      <a:tcPr anchor="ctr" anchorCtr="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blipFill>
                          <a:blip r:embed="rId1"/>
                        </a:blipFill>
                      </a:tcPr>
                    </a:tc>
                    <a:tc hMerge="1">
                      <a:tcPr anchor="ctr" anchorCtr="1">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cPr/>
                    </a:tc>
                    <a:tc hMerge="1">
                      <a:tcPr/>
                    </a:tc>
                  </a:tr>
                </a:tbl>
              </a:graphicData>
            </a:graphic>
          </p:graphicFrame>
        </mc:Fallback>
      </mc:AlternateContent>
      <p:sp>
        <p:nvSpPr>
          <p:cNvPr id="5" name="矩形 4"/>
          <p:cNvSpPr/>
          <p:nvPr/>
        </p:nvSpPr>
        <p:spPr>
          <a:xfrm>
            <a:off x="3261003" y="3579409"/>
            <a:ext cx="3960000" cy="651262"/>
          </a:xfrm>
          <a:prstGeom prst="rect">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p:cNvSpPr/>
          <p:nvPr/>
        </p:nvSpPr>
        <p:spPr>
          <a:xfrm>
            <a:off x="7221814" y="3579409"/>
            <a:ext cx="4369010" cy="651262"/>
          </a:xfrm>
          <a:prstGeom prst="rect">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TextBox 9"/>
          <p:cNvSpPr txBox="1"/>
          <p:nvPr/>
        </p:nvSpPr>
        <p:spPr>
          <a:xfrm>
            <a:off x="1280998" y="5576880"/>
            <a:ext cx="9630001" cy="461665"/>
          </a:xfrm>
          <a:prstGeom prst="rect">
            <a:avLst/>
          </a:prstGeom>
          <a:noFill/>
        </p:spPr>
        <p:txBody>
          <a:bodyPr wrap="square" rtlCol="0">
            <a:spAutoFit/>
          </a:bodyPr>
          <a:lstStyle/>
          <a:p>
            <a:pPr algn="ctr">
              <a:spcAft>
                <a:spcPts val="600"/>
              </a:spcAft>
            </a:pPr>
            <a:r>
              <a:rPr lang="en-US" altLang="zh-CN" sz="2400" dirty="0">
                <a:latin typeface="微软雅黑" pitchFamily="34" charset="-122"/>
                <a:ea typeface="微软雅黑" pitchFamily="34" charset="-122"/>
                <a:cs typeface="Times New Roman" panose="02020503050405090304" pitchFamily="18" charset="0"/>
                <a:sym typeface="微软雅黑" pitchFamily="34" charset="-122"/>
              </a:rPr>
              <a:t>UAF</a:t>
            </a:r>
            <a:r>
              <a:rPr lang="zh-CN" altLang="en-US" sz="2400" dirty="0">
                <a:latin typeface="微软雅黑" pitchFamily="34" charset="-122"/>
                <a:ea typeface="微软雅黑" pitchFamily="34" charset="-122"/>
                <a:cs typeface="Times New Roman" panose="02020503050405090304" pitchFamily="18" charset="0"/>
                <a:sym typeface="微软雅黑" pitchFamily="34" charset="-122"/>
              </a:rPr>
              <a:t>协议在注册阶段实现机密性和认证性目标的最小化假设</a:t>
            </a:r>
            <a:endParaRPr lang="en-US" altLang="zh-CN" sz="2400" dirty="0">
              <a:latin typeface="微软雅黑" pitchFamily="34" charset="-122"/>
              <a:ea typeface="微软雅黑" pitchFamily="34" charset="-122"/>
              <a:cs typeface="Times New Roman" panose="02020503050405090304" pitchFamily="18" charset="0"/>
              <a:sym typeface="微软雅黑" pitchFamily="34" charset="-122"/>
            </a:endParaRPr>
          </a:p>
        </p:txBody>
      </p:sp>
      <p:sp>
        <p:nvSpPr>
          <p:cNvPr id="8" name="矩形 7"/>
          <p:cNvSpPr/>
          <p:nvPr/>
        </p:nvSpPr>
        <p:spPr>
          <a:xfrm>
            <a:off x="3261003" y="2979000"/>
            <a:ext cx="3960000" cy="651262"/>
          </a:xfrm>
          <a:prstGeom prst="rect">
            <a:avLst/>
          </a:prstGeom>
          <a:noFill/>
          <a:ln w="57150">
            <a:solidFill>
              <a:srgbClr val="C0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dirty="0"/>
              <a:t>安全协议在通信系统中的重要作用</a:t>
            </a:r>
            <a:endParaRPr lang="zh-CN" altLang="en-US" dirty="0"/>
          </a:p>
        </p:txBody>
      </p:sp>
      <p:pic>
        <p:nvPicPr>
          <p:cNvPr id="3" name="图片 2"/>
          <p:cNvPicPr>
            <a:picLocks noChangeAspect="1"/>
          </p:cNvPicPr>
          <p:nvPr/>
        </p:nvPicPr>
        <p:blipFill>
          <a:blip r:embed="rId1"/>
          <a:stretch>
            <a:fillRect/>
          </a:stretch>
        </p:blipFill>
        <p:spPr>
          <a:xfrm>
            <a:off x="1468056" y="3464640"/>
            <a:ext cx="2579941" cy="1872720"/>
          </a:xfrm>
          <a:prstGeom prst="rect">
            <a:avLst/>
          </a:prstGeom>
        </p:spPr>
      </p:pic>
      <p:pic>
        <p:nvPicPr>
          <p:cNvPr id="4" name="图片 3"/>
          <p:cNvPicPr>
            <a:picLocks noChangeAspect="1"/>
          </p:cNvPicPr>
          <p:nvPr/>
        </p:nvPicPr>
        <p:blipFill rotWithShape="1">
          <a:blip r:embed="rId2">
            <a:extLst>
              <a:ext uri="{28A0092B-C50C-407E-A947-70E740481C1C}">
                <a14:useLocalDpi xmlns:a14="http://schemas.microsoft.com/office/drawing/2010/main" val="0"/>
              </a:ext>
            </a:extLst>
          </a:blip>
          <a:srcRect l="14830" t="6116" r="11376" b="9563"/>
          <a:stretch>
            <a:fillRect/>
          </a:stretch>
        </p:blipFill>
        <p:spPr>
          <a:xfrm>
            <a:off x="4701000" y="1293888"/>
            <a:ext cx="2404997" cy="1657272"/>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31914" t="15223" r="33022" b="15223"/>
          <a:stretch>
            <a:fillRect/>
          </a:stretch>
        </p:blipFill>
        <p:spPr>
          <a:xfrm flipH="1">
            <a:off x="8423826" y="3335405"/>
            <a:ext cx="1911973" cy="2133360"/>
          </a:xfrm>
          <a:prstGeom prst="rect">
            <a:avLst/>
          </a:prstGeom>
        </p:spPr>
      </p:pic>
      <p:cxnSp>
        <p:nvCxnSpPr>
          <p:cNvPr id="6" name="直接箭头连接符 6"/>
          <p:cNvCxnSpPr/>
          <p:nvPr/>
        </p:nvCxnSpPr>
        <p:spPr>
          <a:xfrm flipV="1">
            <a:off x="3216000" y="2491498"/>
            <a:ext cx="1485000" cy="1116248"/>
          </a:xfrm>
          <a:prstGeom prst="straightConnector1">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7" name="直接箭头连接符 9"/>
          <p:cNvCxnSpPr/>
          <p:nvPr/>
        </p:nvCxnSpPr>
        <p:spPr>
          <a:xfrm>
            <a:off x="3531000" y="4605724"/>
            <a:ext cx="4725000" cy="0"/>
          </a:xfrm>
          <a:prstGeom prst="straightConnector1">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8" name="直接箭头连接符 11"/>
          <p:cNvCxnSpPr/>
          <p:nvPr/>
        </p:nvCxnSpPr>
        <p:spPr>
          <a:xfrm flipH="1" flipV="1">
            <a:off x="7112032" y="2338777"/>
            <a:ext cx="1458969" cy="1075864"/>
          </a:xfrm>
          <a:prstGeom prst="straightConnector1">
            <a:avLst/>
          </a:prstGeom>
          <a:ln w="19050">
            <a:solidFill>
              <a:schemeClr val="tx1"/>
            </a:solidFill>
            <a:headEnd type="arrow" w="lg" len="med"/>
            <a:tailEnd type="arrow" w="lg" len="med"/>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rot="19397834">
            <a:off x="3102639" y="2581579"/>
            <a:ext cx="1210588" cy="400110"/>
          </a:xfrm>
          <a:prstGeom prst="rect">
            <a:avLst/>
          </a:prstGeom>
          <a:noFill/>
        </p:spPr>
        <p:txBody>
          <a:bodyPr wrap="none" rtlCol="0">
            <a:spAutoFit/>
          </a:bodyPr>
          <a:lstStyle/>
          <a:p>
            <a:pPr fontAlgn="ctr"/>
            <a:r>
              <a:rPr lang="zh-CN" altLang="en-US" sz="2000" dirty="0">
                <a:solidFill>
                  <a:srgbClr val="666666"/>
                </a:solidFill>
                <a:latin typeface="微软雅黑" pitchFamily="34" charset="-122"/>
                <a:ea typeface="微软雅黑" pitchFamily="34" charset="-122"/>
              </a:rPr>
              <a:t>安全协议</a:t>
            </a:r>
            <a:endParaRPr lang="zh-CN" altLang="en-US" sz="2000" dirty="0">
              <a:solidFill>
                <a:srgbClr val="666666"/>
              </a:solidFill>
              <a:latin typeface="微软雅黑" pitchFamily="34" charset="-122"/>
              <a:ea typeface="微软雅黑" pitchFamily="34" charset="-122"/>
            </a:endParaRPr>
          </a:p>
        </p:txBody>
      </p:sp>
      <p:sp>
        <p:nvSpPr>
          <p:cNvPr id="10" name="文本框 9"/>
          <p:cNvSpPr txBox="1"/>
          <p:nvPr/>
        </p:nvSpPr>
        <p:spPr>
          <a:xfrm>
            <a:off x="5359791" y="4150495"/>
            <a:ext cx="1210588" cy="400110"/>
          </a:xfrm>
          <a:prstGeom prst="rect">
            <a:avLst/>
          </a:prstGeom>
          <a:noFill/>
        </p:spPr>
        <p:txBody>
          <a:bodyPr wrap="none" rtlCol="0">
            <a:spAutoFit/>
          </a:bodyPr>
          <a:lstStyle/>
          <a:p>
            <a:pPr fontAlgn="ctr"/>
            <a:r>
              <a:rPr lang="zh-CN" altLang="en-US" sz="2000" dirty="0">
                <a:solidFill>
                  <a:srgbClr val="666666"/>
                </a:solidFill>
                <a:latin typeface="微软雅黑" pitchFamily="34" charset="-122"/>
                <a:ea typeface="微软雅黑" pitchFamily="34" charset="-122"/>
              </a:rPr>
              <a:t>安全协议</a:t>
            </a:r>
            <a:endParaRPr lang="zh-CN" altLang="en-US" sz="2000" dirty="0">
              <a:solidFill>
                <a:srgbClr val="666666"/>
              </a:solidFill>
              <a:latin typeface="微软雅黑" pitchFamily="34" charset="-122"/>
              <a:ea typeface="微软雅黑" pitchFamily="34" charset="-122"/>
            </a:endParaRPr>
          </a:p>
        </p:txBody>
      </p:sp>
      <p:sp>
        <p:nvSpPr>
          <p:cNvPr id="11" name="文本框 10"/>
          <p:cNvSpPr txBox="1"/>
          <p:nvPr/>
        </p:nvSpPr>
        <p:spPr>
          <a:xfrm rot="2275109">
            <a:off x="7337063" y="2376791"/>
            <a:ext cx="1210588" cy="400110"/>
          </a:xfrm>
          <a:prstGeom prst="rect">
            <a:avLst/>
          </a:prstGeom>
          <a:noFill/>
        </p:spPr>
        <p:txBody>
          <a:bodyPr wrap="none" rtlCol="0">
            <a:spAutoFit/>
          </a:bodyPr>
          <a:lstStyle/>
          <a:p>
            <a:pPr fontAlgn="ctr"/>
            <a:r>
              <a:rPr lang="zh-CN" altLang="en-US" sz="2000" dirty="0">
                <a:solidFill>
                  <a:srgbClr val="666666"/>
                </a:solidFill>
                <a:latin typeface="微软雅黑" pitchFamily="34" charset="-122"/>
                <a:ea typeface="微软雅黑" pitchFamily="34" charset="-122"/>
              </a:rPr>
              <a:t>安全协议</a:t>
            </a:r>
            <a:endParaRPr lang="zh-CN" altLang="en-US" sz="2000" dirty="0">
              <a:solidFill>
                <a:srgbClr val="666666"/>
              </a:solidFill>
              <a:latin typeface="微软雅黑" pitchFamily="34" charset="-122"/>
              <a:ea typeface="微软雅黑"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2136000" y="684000"/>
            <a:ext cx="9112499" cy="5385449"/>
          </a:xfrm>
          <a:prstGeom prst="rect">
            <a:avLst/>
          </a:prstGeom>
          <a:noFill/>
        </p:spPr>
        <p:txBody>
          <a:bodyPr wrap="square" rtlCol="0">
            <a:spAutoFit/>
          </a:bodyPr>
          <a:lstStyle/>
          <a:p>
            <a:pPr>
              <a:lnSpc>
                <a:spcPct val="150000"/>
              </a:lnSpc>
              <a:spcAft>
                <a:spcPts val="600"/>
              </a:spcAft>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KHAccesstoken </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机制是无效的</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攻击者可以很容易地计算出</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token</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的值并伪造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与认证器进行通信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攻击者可以通过拦截明文发送的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token</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并伪造</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ASM</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与认证器进行通信</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注册阶段比认证阶段更容易受到攻击</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超过</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100,000</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个认证器可以共享相同的鉴证密钥和认证器</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ID</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依赖方信任任何合法的认证器，即便是攻击者的认证器</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协议满足不可链接性</a:t>
            </a:r>
            <a:r>
              <a:rPr lang="en-US" altLang="zh-CN" dirty="0">
                <a:latin typeface="Myriad Pro" pitchFamily="34" charset="0"/>
              </a:rPr>
              <a:t> </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任何相互勾结的恶意依赖方无法将会话与用户关联</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pP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协议能够抵御钓鱼攻击</a:t>
            </a:r>
            <a:r>
              <a:rPr lang="en-US" altLang="zh-CN" dirty="0">
                <a:latin typeface="Myriad Pro" pitchFamily="34" charset="0"/>
              </a:rPr>
              <a:t> </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认证过程中，恶意的依赖方（如钓鱼网站）无法通过诚实依赖方的检测</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认证过程中，恶意的用户代理（如恶意的浏览器）无法通过诚实依赖方的检测</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
        <p:nvSpPr>
          <p:cNvPr id="2" name="标题 1"/>
          <p:cNvSpPr>
            <a:spLocks noGrp="1"/>
          </p:cNvSpPr>
          <p:nvPr>
            <p:ph type="title"/>
          </p:nvPr>
        </p:nvSpPr>
        <p:spPr>
          <a:xfrm>
            <a:off x="246000" y="90765"/>
            <a:ext cx="11655000" cy="593235"/>
          </a:xfrm>
        </p:spPr>
        <p:txBody>
          <a:bodyPr/>
          <a:lstStyle/>
          <a:p>
            <a:r>
              <a:rPr lang="zh-CN" altLang="en-US"/>
              <a:t>发现</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01843" y="4811112"/>
            <a:ext cx="412500" cy="4125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0488" y="2284468"/>
            <a:ext cx="412500" cy="412500"/>
          </a:xfrm>
          <a:prstGeom prst="rect">
            <a:avLst/>
          </a:prstGeom>
        </p:spPr>
      </p:pic>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84746" y="3756032"/>
            <a:ext cx="412500" cy="412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73968" y="754468"/>
            <a:ext cx="412500" cy="412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9">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a:t>攻击</a:t>
            </a:r>
            <a:endParaRPr lang="zh-CN" altLang="en-US" dirty="0"/>
          </a:p>
        </p:txBody>
      </p:sp>
      <p:sp>
        <p:nvSpPr>
          <p:cNvPr id="4" name="TextBox 9"/>
          <p:cNvSpPr txBox="1"/>
          <p:nvPr/>
        </p:nvSpPr>
        <p:spPr>
          <a:xfrm>
            <a:off x="1281000" y="1136385"/>
            <a:ext cx="9900000" cy="4585230"/>
          </a:xfrm>
          <a:prstGeom prst="rect">
            <a:avLst/>
          </a:prstGeom>
          <a:noFill/>
        </p:spPr>
        <p:txBody>
          <a:bodyPr wrap="square" rtlCol="0">
            <a:spAutoFit/>
          </a:bodyPr>
          <a:lstStyle/>
          <a:p>
            <a:pPr>
              <a:lnSpc>
                <a:spcPct val="150000"/>
              </a:lnSpc>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发现</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4</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种类型的攻击（涵盖了先前发现的攻击，并包含新的攻击）</a:t>
            </a:r>
            <a:r>
              <a:rPr lang="en-US" altLang="zh-CN" dirty="0">
                <a:latin typeface="Myriad Pro" pitchFamily="34" charset="0"/>
              </a:rPr>
              <a:t> </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认证器重绑定攻击</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：在注册阶段将用户的账户绑定在攻击者的认证器上，并仿冒用户</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平行会话攻击</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：在认证阶段使用用户的认证器为攻击者的认证挑战进行签名，并仿冒用户</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隐私揭露攻击</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：通过破坏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CNTR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和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Tr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字段跟踪用户认证次数、交易等隐私行为</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拒绝服务攻击</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：使 </a:t>
            </a:r>
            <a:r>
              <a:rPr lang="en-US" altLang="zh-CN" i="1" dirty="0">
                <a:solidFill>
                  <a:srgbClr val="AD841F"/>
                </a:solidFill>
                <a:latin typeface="Myriad Pro" pitchFamily="34" charset="0"/>
                <a:ea typeface="微软雅黑" pitchFamily="34" charset="-122"/>
                <a:cs typeface="Times New Roman" panose="02020503050405090304" pitchFamily="18" charset="0"/>
                <a:sym typeface="微软雅黑" pitchFamily="34" charset="-122"/>
              </a:rPr>
              <a:t>CNTR </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失序并阻止用户登录</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indent="-276225">
              <a:lnSpc>
                <a:spcPct val="150000"/>
              </a:lnSpc>
              <a:spcBef>
                <a:spcPts val="1800"/>
              </a:spcBef>
              <a:spcAft>
                <a:spcPts val="600"/>
              </a:spcAft>
            </a:pP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在两个流行的</a:t>
            </a:r>
            <a:r>
              <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APP</a:t>
            </a:r>
            <a:r>
              <a:rPr lang="zh-CN" altLang="en-US"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rPr>
              <a:t>上实施认证器重绑定攻击：</a:t>
            </a:r>
            <a:endParaRPr lang="en-US" altLang="zh-CN" b="1" dirty="0">
              <a:solidFill>
                <a:srgbClr val="005BBB"/>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从</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1856</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个支付相关的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APP</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中找到</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42</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个使用</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UAF</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协议的</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APP</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其中</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8</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APP</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使用硬件认证器部署方案（如：移动和包）</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其中</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34</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APP</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使用软件认证器部署方案（如：京东金融）</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a:p>
            <a:pPr marL="443230" lvl="1" indent="-262255">
              <a:lnSpc>
                <a:spcPct val="150000"/>
              </a:lnSpc>
              <a:buFont typeface="Wingdings" panose="05000000000000000000" pitchFamily="2" charset="2"/>
              <a:buChar char="Ø"/>
            </a:pP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成功在移动和包和京东金融上部署攻击（获得</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1</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个</a:t>
            </a:r>
            <a:r>
              <a:rPr lang="en-US" altLang="zh-CN"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CNNVD</a:t>
            </a:r>
            <a:r>
              <a:rPr lang="zh-CN" altLang="en-US" b="1" dirty="0">
                <a:solidFill>
                  <a:srgbClr val="990000"/>
                </a:solidFill>
                <a:latin typeface="Myriad Pro" pitchFamily="34" charset="0"/>
                <a:ea typeface="微软雅黑" pitchFamily="34" charset="-122"/>
                <a:cs typeface="Times New Roman" panose="02020503050405090304" pitchFamily="18" charset="0"/>
                <a:sym typeface="微软雅黑" pitchFamily="34" charset="-122"/>
              </a:rPr>
              <a:t>中危漏洞 </a:t>
            </a:r>
            <a:r>
              <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CNNVD-202005-1219</a:t>
            </a:r>
            <a:r>
              <a:rPr lang="zh-CN" altLang="en-US" dirty="0">
                <a:solidFill>
                  <a:srgbClr val="666666"/>
                </a:solidFill>
                <a:latin typeface="Myriad Pro" pitchFamily="34" charset="0"/>
                <a:ea typeface="微软雅黑" pitchFamily="34" charset="-122"/>
                <a:cs typeface="Times New Roman" panose="02020503050405090304" pitchFamily="18" charset="0"/>
                <a:sym typeface="微软雅黑" pitchFamily="34" charset="-122"/>
              </a:rPr>
              <a:t>）</a:t>
            </a:r>
            <a:endParaRPr lang="en-US" altLang="zh-CN" dirty="0">
              <a:solidFill>
                <a:srgbClr val="666666"/>
              </a:solidFill>
              <a:latin typeface="Myriad Pro" pitchFamily="34" charset="0"/>
              <a:ea typeface="微软雅黑" pitchFamily="34" charset="-122"/>
              <a:cs typeface="Times New Roman" panose="02020503050405090304" pitchFamily="18" charset="0"/>
              <a:sym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连接符: 肘形 42"/>
          <p:cNvCxnSpPr>
            <a:stCxn id="48" idx="1"/>
            <a:endCxn id="51" idx="0"/>
          </p:cNvCxnSpPr>
          <p:nvPr/>
        </p:nvCxnSpPr>
        <p:spPr>
          <a:xfrm rot="10800000" flipV="1">
            <a:off x="4521578" y="2388196"/>
            <a:ext cx="1081932" cy="705376"/>
          </a:xfrm>
          <a:prstGeom prst="bentConnector2">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52"/>
          <p:cNvCxnSpPr>
            <a:stCxn id="59" idx="0"/>
            <a:endCxn id="52" idx="2"/>
          </p:cNvCxnSpPr>
          <p:nvPr/>
        </p:nvCxnSpPr>
        <p:spPr>
          <a:xfrm flipV="1">
            <a:off x="1992815" y="3784095"/>
            <a:ext cx="0" cy="35688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连接符 54"/>
          <p:cNvCxnSpPr/>
          <p:nvPr/>
        </p:nvCxnSpPr>
        <p:spPr>
          <a:xfrm>
            <a:off x="3265945" y="1446742"/>
            <a:ext cx="0" cy="4933507"/>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1144572" y="1358742"/>
            <a:ext cx="1696484"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cs typeface="Times New Roman" panose="02020503050405090304" pitchFamily="18" charset="0"/>
              </a:rPr>
              <a:t>攻击者设备</a:t>
            </a:r>
            <a:endParaRPr lang="en-US" sz="2000" dirty="0">
              <a:latin typeface="微软雅黑" pitchFamily="34" charset="-122"/>
              <a:ea typeface="微软雅黑" pitchFamily="34" charset="-122"/>
              <a:cs typeface="Times New Roman" panose="02020503050405090304" pitchFamily="18" charset="0"/>
            </a:endParaRPr>
          </a:p>
        </p:txBody>
      </p:sp>
      <p:sp>
        <p:nvSpPr>
          <p:cNvPr id="40" name="文本框 39"/>
          <p:cNvSpPr txBox="1"/>
          <p:nvPr/>
        </p:nvSpPr>
        <p:spPr>
          <a:xfrm>
            <a:off x="5022822" y="1358742"/>
            <a:ext cx="1399898"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cs typeface="Times New Roman" panose="02020503050405090304" pitchFamily="18" charset="0"/>
              </a:rPr>
              <a:t>用户设备</a:t>
            </a:r>
            <a:endParaRPr lang="en-US" sz="2000" dirty="0">
              <a:latin typeface="微软雅黑" pitchFamily="34" charset="-122"/>
              <a:ea typeface="微软雅黑" pitchFamily="34" charset="-122"/>
              <a:cs typeface="Times New Roman" panose="02020503050405090304" pitchFamily="18" charset="0"/>
            </a:endParaRPr>
          </a:p>
        </p:txBody>
      </p:sp>
      <p:sp>
        <p:nvSpPr>
          <p:cNvPr id="41" name="文本框 40"/>
          <p:cNvSpPr txBox="1"/>
          <p:nvPr/>
        </p:nvSpPr>
        <p:spPr>
          <a:xfrm>
            <a:off x="9065150" y="1358742"/>
            <a:ext cx="1103309" cy="400110"/>
          </a:xfrm>
          <a:prstGeom prst="rect">
            <a:avLst/>
          </a:prstGeom>
          <a:noFill/>
        </p:spPr>
        <p:txBody>
          <a:bodyPr wrap="square" rtlCol="0">
            <a:spAutoFit/>
          </a:bodyPr>
          <a:lstStyle/>
          <a:p>
            <a:pPr algn="ctr"/>
            <a:r>
              <a:rPr lang="zh-CN" altLang="en-US" sz="2000" dirty="0">
                <a:latin typeface="微软雅黑" pitchFamily="34" charset="-122"/>
                <a:ea typeface="微软雅黑" pitchFamily="34" charset="-122"/>
                <a:cs typeface="Times New Roman" panose="02020503050405090304" pitchFamily="18" charset="0"/>
              </a:rPr>
              <a:t>依赖方</a:t>
            </a:r>
            <a:endParaRPr lang="en-US" sz="2000" dirty="0">
              <a:latin typeface="微软雅黑" pitchFamily="34" charset="-122"/>
              <a:ea typeface="微软雅黑" pitchFamily="34" charset="-122"/>
              <a:cs typeface="Times New Roman" panose="02020503050405090304" pitchFamily="18" charset="0"/>
            </a:endParaRPr>
          </a:p>
        </p:txBody>
      </p:sp>
      <p:cxnSp>
        <p:nvCxnSpPr>
          <p:cNvPr id="42" name="直接箭头连接符 41"/>
          <p:cNvCxnSpPr/>
          <p:nvPr/>
        </p:nvCxnSpPr>
        <p:spPr>
          <a:xfrm flipH="1">
            <a:off x="8305517" y="5388993"/>
            <a:ext cx="61569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8938664" y="5235104"/>
            <a:ext cx="1902337" cy="338554"/>
          </a:xfrm>
          <a:prstGeom prst="rect">
            <a:avLst/>
          </a:prstGeom>
          <a:noFill/>
        </p:spPr>
        <p:txBody>
          <a:bodyPr wrap="square" rtlCol="0">
            <a:spAutoFit/>
          </a:bodyPr>
          <a:lstStyle/>
          <a:p>
            <a:r>
              <a:rPr lang="zh-CN" altLang="en-US" sz="1600" dirty="0">
                <a:latin typeface="微软雅黑" pitchFamily="34" charset="-122"/>
                <a:ea typeface="微软雅黑" pitchFamily="34" charset="-122"/>
                <a:cs typeface="Times New Roman" panose="02020503050405090304" pitchFamily="18" charset="0"/>
              </a:rPr>
              <a:t>诚实实体间的通信</a:t>
            </a:r>
            <a:endParaRPr lang="en-US" sz="1600" dirty="0">
              <a:latin typeface="微软雅黑" pitchFamily="34" charset="-122"/>
              <a:ea typeface="微软雅黑" pitchFamily="34" charset="-122"/>
              <a:cs typeface="Times New Roman" panose="02020503050405090304" pitchFamily="18" charset="0"/>
            </a:endParaRPr>
          </a:p>
        </p:txBody>
      </p:sp>
      <p:cxnSp>
        <p:nvCxnSpPr>
          <p:cNvPr id="44" name="直接箭头连接符 72"/>
          <p:cNvCxnSpPr/>
          <p:nvPr/>
        </p:nvCxnSpPr>
        <p:spPr>
          <a:xfrm flipH="1">
            <a:off x="8305517" y="5835275"/>
            <a:ext cx="615698" cy="0"/>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8938664" y="5681386"/>
            <a:ext cx="2181281" cy="338554"/>
          </a:xfrm>
          <a:prstGeom prst="rect">
            <a:avLst/>
          </a:prstGeom>
          <a:noFill/>
        </p:spPr>
        <p:txBody>
          <a:bodyPr wrap="square" rtlCol="0">
            <a:spAutoFit/>
          </a:bodyPr>
          <a:lstStyle/>
          <a:p>
            <a:r>
              <a:rPr lang="zh-CN" altLang="en-US" sz="1600" dirty="0">
                <a:latin typeface="微软雅黑" pitchFamily="34" charset="-122"/>
                <a:ea typeface="微软雅黑" pitchFamily="34" charset="-122"/>
                <a:cs typeface="Times New Roman" panose="02020503050405090304" pitchFamily="18" charset="0"/>
              </a:rPr>
              <a:t>恶意实体参与的通信</a:t>
            </a:r>
            <a:endParaRPr lang="en-US" sz="1600" dirty="0">
              <a:latin typeface="微软雅黑" pitchFamily="34" charset="-122"/>
              <a:ea typeface="微软雅黑" pitchFamily="34" charset="-122"/>
              <a:cs typeface="Times New Roman" panose="02020503050405090304" pitchFamily="18" charset="0"/>
            </a:endParaRPr>
          </a:p>
        </p:txBody>
      </p:sp>
      <p:sp>
        <p:nvSpPr>
          <p:cNvPr id="46" name="文本框 45"/>
          <p:cNvSpPr txBox="1"/>
          <p:nvPr/>
        </p:nvSpPr>
        <p:spPr>
          <a:xfrm>
            <a:off x="5603510" y="414097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Myriad Pro" pitchFamily="34" charset="0"/>
                <a:ea typeface="宋体" pitchFamily="2" charset="-122"/>
                <a:cs typeface="Times New Roman" panose="02020503050405090304" pitchFamily="18" charset="0"/>
              </a:rPr>
              <a:t>ASM</a:t>
            </a:r>
            <a:endParaRPr kumimoji="0" lang="en-US" altLang="zh-CN" i="0" u="none" strike="noStrike" kern="1200" cap="none" spc="0" normalizeH="0" baseline="0" noProof="0" dirty="0">
              <a:ln>
                <a:noFill/>
              </a:ln>
              <a:solidFill>
                <a:prstClr val="black"/>
              </a:solidFill>
              <a:effectLst/>
              <a:uLnTx/>
              <a:uFillTx/>
              <a:latin typeface="Myriad Pro" pitchFamily="34" charset="0"/>
              <a:ea typeface="宋体" pitchFamily="2" charset="-122"/>
              <a:cs typeface="Times New Roman" panose="02020503050405090304" pitchFamily="18" charset="0"/>
            </a:endParaRPr>
          </a:p>
        </p:txBody>
      </p:sp>
      <p:sp>
        <p:nvSpPr>
          <p:cNvPr id="47" name="文本框 46"/>
          <p:cNvSpPr txBox="1"/>
          <p:nvPr/>
        </p:nvSpPr>
        <p:spPr>
          <a:xfrm>
            <a:off x="5603510" y="309195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Myriad Pro" pitchFamily="34" charset="0"/>
                <a:ea typeface="微软雅黑" pitchFamily="34" charset="-122"/>
                <a:cs typeface="Times New Roman" panose="02020503050405090304" pitchFamily="18" charset="0"/>
              </a:rPr>
              <a:t>UAF</a:t>
            </a:r>
            <a:r>
              <a:rPr lang="zh-CN" altLang="en-US" dirty="0">
                <a:solidFill>
                  <a:prstClr val="black"/>
                </a:solidFill>
                <a:latin typeface="Myriad Pro" pitchFamily="34" charset="0"/>
                <a:ea typeface="微软雅黑" pitchFamily="34" charset="-122"/>
                <a:cs typeface="Times New Roman" panose="02020503050405090304" pitchFamily="18" charset="0"/>
              </a:rPr>
              <a:t>客户端</a:t>
            </a:r>
            <a:endParaRPr lang="en-US" altLang="zh-CN" dirty="0">
              <a:solidFill>
                <a:prstClr val="black"/>
              </a:solidFill>
              <a:latin typeface="Myriad Pro" pitchFamily="34" charset="0"/>
              <a:ea typeface="微软雅黑" pitchFamily="34" charset="-122"/>
              <a:cs typeface="Times New Roman" panose="02020503050405090304" pitchFamily="18" charset="0"/>
            </a:endParaRPr>
          </a:p>
        </p:txBody>
      </p:sp>
      <p:sp>
        <p:nvSpPr>
          <p:cNvPr id="48" name="文本框 47"/>
          <p:cNvSpPr txBox="1"/>
          <p:nvPr/>
        </p:nvSpPr>
        <p:spPr>
          <a:xfrm>
            <a:off x="5603510" y="204293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微软雅黑" pitchFamily="34" charset="-122"/>
                <a:ea typeface="微软雅黑" pitchFamily="34" charset="-122"/>
                <a:cs typeface="Times New Roman" panose="02020503050405090304" pitchFamily="18" charset="0"/>
              </a:rPr>
              <a:t>用户代理</a:t>
            </a:r>
            <a:endParaRPr lang="en-US" altLang="zh-CN" dirty="0">
              <a:solidFill>
                <a:prstClr val="black"/>
              </a:solidFill>
              <a:latin typeface="微软雅黑" pitchFamily="34" charset="-122"/>
              <a:ea typeface="微软雅黑" pitchFamily="34" charset="-122"/>
              <a:cs typeface="Times New Roman" panose="02020503050405090304" pitchFamily="18" charset="0"/>
            </a:endParaRPr>
          </a:p>
        </p:txBody>
      </p:sp>
      <p:sp>
        <p:nvSpPr>
          <p:cNvPr id="49" name="文本框 48"/>
          <p:cNvSpPr txBox="1"/>
          <p:nvPr/>
        </p:nvSpPr>
        <p:spPr>
          <a:xfrm>
            <a:off x="8996071" y="2042934"/>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Myriad Pro" pitchFamily="34" charset="0"/>
                <a:ea typeface="微软雅黑" pitchFamily="34" charset="-122"/>
                <a:cs typeface="Times New Roman" panose="02020503050405090304" pitchFamily="18" charset="0"/>
              </a:rPr>
              <a:t>Web/UAF</a:t>
            </a:r>
            <a:r>
              <a:rPr lang="zh-CN" altLang="en-US" dirty="0">
                <a:solidFill>
                  <a:prstClr val="black"/>
                </a:solidFill>
                <a:latin typeface="Myriad Pro" pitchFamily="34" charset="0"/>
                <a:ea typeface="微软雅黑" pitchFamily="34" charset="-122"/>
                <a:cs typeface="Times New Roman" panose="02020503050405090304" pitchFamily="18" charset="0"/>
              </a:rPr>
              <a:t>服务器</a:t>
            </a:r>
            <a:endParaRPr lang="en-US" altLang="zh-CN" dirty="0">
              <a:solidFill>
                <a:prstClr val="black"/>
              </a:solidFill>
              <a:latin typeface="Myriad Pro" pitchFamily="34" charset="0"/>
              <a:ea typeface="微软雅黑" pitchFamily="34" charset="-122"/>
              <a:cs typeface="Times New Roman" panose="02020503050405090304" pitchFamily="18" charset="0"/>
            </a:endParaRPr>
          </a:p>
        </p:txBody>
      </p:sp>
      <p:sp>
        <p:nvSpPr>
          <p:cNvPr id="50" name="文本框 49"/>
          <p:cNvSpPr txBox="1"/>
          <p:nvPr/>
        </p:nvSpPr>
        <p:spPr>
          <a:xfrm>
            <a:off x="5595550" y="518999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微软雅黑" pitchFamily="34" charset="-122"/>
                <a:ea typeface="微软雅黑" pitchFamily="34" charset="-122"/>
                <a:cs typeface="Times New Roman" panose="02020503050405090304" pitchFamily="18" charset="0"/>
              </a:rPr>
              <a:t>认证器</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Times New Roman" panose="02020503050405090304" pitchFamily="18" charset="0"/>
            </a:endParaRPr>
          </a:p>
        </p:txBody>
      </p:sp>
      <p:sp>
        <p:nvSpPr>
          <p:cNvPr id="51" name="文本框 50"/>
          <p:cNvSpPr txBox="1"/>
          <p:nvPr/>
        </p:nvSpPr>
        <p:spPr>
          <a:xfrm>
            <a:off x="3694407" y="3093572"/>
            <a:ext cx="1654341" cy="690522"/>
          </a:xfrm>
          <a:prstGeom prst="rect">
            <a:avLst/>
          </a:prstGeom>
          <a:solidFill>
            <a:srgbClr val="E4E4E4"/>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Myriad Pro" pitchFamily="34" charset="0"/>
                <a:ea typeface="微软雅黑" pitchFamily="34" charset="-122"/>
                <a:cs typeface="Times New Roman" panose="02020503050405090304" pitchFamily="18" charset="0"/>
              </a:rPr>
              <a:t>恶意</a:t>
            </a:r>
            <a:endParaRPr lang="en-US" altLang="zh-CN" dirty="0">
              <a:solidFill>
                <a:prstClr val="black"/>
              </a:solidFill>
              <a:latin typeface="Myriad Pro" pitchFamily="34" charset="0"/>
              <a:ea typeface="微软雅黑" pitchFamily="34" charset="-122"/>
              <a:cs typeface="Times New Roman" panose="0202050305040509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Myriad Pro" pitchFamily="34" charset="0"/>
                <a:ea typeface="微软雅黑" pitchFamily="34" charset="-122"/>
                <a:cs typeface="Times New Roman" panose="02020503050405090304" pitchFamily="18" charset="0"/>
              </a:rPr>
              <a:t>UAF</a:t>
            </a:r>
            <a:r>
              <a:rPr lang="zh-CN" altLang="en-US" dirty="0">
                <a:solidFill>
                  <a:prstClr val="black"/>
                </a:solidFill>
                <a:latin typeface="Myriad Pro" pitchFamily="34" charset="0"/>
                <a:ea typeface="微软雅黑" pitchFamily="34" charset="-122"/>
                <a:cs typeface="Times New Roman" panose="02020503050405090304" pitchFamily="18" charset="0"/>
              </a:rPr>
              <a:t>客户端</a:t>
            </a:r>
            <a:endParaRPr lang="en-US" altLang="zh-CN" dirty="0">
              <a:solidFill>
                <a:prstClr val="black"/>
              </a:solidFill>
              <a:latin typeface="Myriad Pro" pitchFamily="34" charset="0"/>
              <a:ea typeface="微软雅黑" pitchFamily="34" charset="-122"/>
              <a:cs typeface="Times New Roman" panose="02020503050405090304" pitchFamily="18" charset="0"/>
            </a:endParaRPr>
          </a:p>
        </p:txBody>
      </p:sp>
      <p:sp>
        <p:nvSpPr>
          <p:cNvPr id="52" name="文本框 51"/>
          <p:cNvSpPr txBox="1"/>
          <p:nvPr/>
        </p:nvSpPr>
        <p:spPr>
          <a:xfrm>
            <a:off x="1165644" y="3093573"/>
            <a:ext cx="1654341" cy="690522"/>
          </a:xfrm>
          <a:prstGeom prst="rect">
            <a:avLst/>
          </a:prstGeom>
          <a:solidFill>
            <a:srgbClr val="E4E4E4"/>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微软雅黑" pitchFamily="34" charset="-122"/>
                <a:ea typeface="微软雅黑" pitchFamily="34" charset="-122"/>
                <a:cs typeface="Times New Roman" panose="02020503050405090304" pitchFamily="18" charset="0"/>
              </a:rPr>
              <a:t>攻击者代理</a:t>
            </a:r>
            <a:endParaRPr lang="en-US" altLang="zh-CN" dirty="0">
              <a:solidFill>
                <a:prstClr val="black"/>
              </a:solidFill>
              <a:latin typeface="微软雅黑" pitchFamily="34" charset="-122"/>
              <a:ea typeface="微软雅黑" pitchFamily="34" charset="-122"/>
              <a:cs typeface="Times New Roman" panose="02020503050405090304" pitchFamily="18" charset="0"/>
            </a:endParaRPr>
          </a:p>
        </p:txBody>
      </p:sp>
      <p:cxnSp>
        <p:nvCxnSpPr>
          <p:cNvPr id="53" name="直接箭头连接符 65"/>
          <p:cNvCxnSpPr>
            <a:stCxn id="48" idx="2"/>
            <a:endCxn id="47" idx="0"/>
          </p:cNvCxnSpPr>
          <p:nvPr/>
        </p:nvCxnSpPr>
        <p:spPr>
          <a:xfrm>
            <a:off x="6430681" y="2733457"/>
            <a:ext cx="0" cy="35849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72"/>
          <p:cNvCxnSpPr>
            <a:stCxn id="51" idx="1"/>
            <a:endCxn id="52" idx="3"/>
          </p:cNvCxnSpPr>
          <p:nvPr/>
        </p:nvCxnSpPr>
        <p:spPr>
          <a:xfrm flipH="1">
            <a:off x="2819985" y="3438833"/>
            <a:ext cx="874422" cy="1"/>
          </a:xfrm>
          <a:prstGeom prst="straightConnector1">
            <a:avLst/>
          </a:prstGeom>
          <a:ln w="19050">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65"/>
          <p:cNvCxnSpPr>
            <a:stCxn id="47" idx="2"/>
            <a:endCxn id="46" idx="0"/>
          </p:cNvCxnSpPr>
          <p:nvPr/>
        </p:nvCxnSpPr>
        <p:spPr>
          <a:xfrm>
            <a:off x="6430681" y="3782477"/>
            <a:ext cx="0" cy="35849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直接箭头连接符 65"/>
          <p:cNvCxnSpPr>
            <a:stCxn id="46" idx="2"/>
            <a:endCxn id="50" idx="0"/>
          </p:cNvCxnSpPr>
          <p:nvPr/>
        </p:nvCxnSpPr>
        <p:spPr>
          <a:xfrm flipH="1">
            <a:off x="6422721" y="4831497"/>
            <a:ext cx="7960" cy="35849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直接连接符 54"/>
          <p:cNvCxnSpPr/>
          <p:nvPr/>
        </p:nvCxnSpPr>
        <p:spPr>
          <a:xfrm>
            <a:off x="8160257" y="1446742"/>
            <a:ext cx="0" cy="4933507"/>
          </a:xfrm>
          <a:prstGeom prst="line">
            <a:avLst/>
          </a:prstGeom>
          <a:ln w="19050">
            <a:solidFill>
              <a:schemeClr val="tx1"/>
            </a:solidFill>
            <a:prstDash val="dash"/>
          </a:ln>
        </p:spPr>
        <p:style>
          <a:lnRef idx="1">
            <a:schemeClr val="dk1"/>
          </a:lnRef>
          <a:fillRef idx="0">
            <a:schemeClr val="dk1"/>
          </a:fillRef>
          <a:effectRef idx="0">
            <a:schemeClr val="dk1"/>
          </a:effectRef>
          <a:fontRef idx="minor">
            <a:schemeClr val="tx1"/>
          </a:fontRef>
        </p:style>
      </p:cxnSp>
      <p:sp>
        <p:nvSpPr>
          <p:cNvPr id="58" name="箭头: 左右 30"/>
          <p:cNvSpPr/>
          <p:nvPr/>
        </p:nvSpPr>
        <p:spPr>
          <a:xfrm>
            <a:off x="7300961" y="2066143"/>
            <a:ext cx="1654342" cy="602832"/>
          </a:xfrm>
          <a:prstGeom prst="leftRightArrow">
            <a:avLst>
              <a:gd name="adj1" fmla="val 50000"/>
              <a:gd name="adj2" fmla="val 43352"/>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latin typeface="Myriad Pro" pitchFamily="34" charset="0"/>
                <a:cs typeface="Times New Roman" panose="02020503050405090304" pitchFamily="18" charset="0"/>
              </a:rPr>
              <a:t>TLS</a:t>
            </a:r>
            <a:endParaRPr lang="en-US" sz="1600" dirty="0">
              <a:solidFill>
                <a:schemeClr val="tx1"/>
              </a:solidFill>
              <a:latin typeface="Myriad Pro" pitchFamily="34" charset="0"/>
              <a:cs typeface="Times New Roman" panose="02020503050405090304" pitchFamily="18" charset="0"/>
            </a:endParaRPr>
          </a:p>
        </p:txBody>
      </p:sp>
      <p:sp>
        <p:nvSpPr>
          <p:cNvPr id="59" name="文本框 58"/>
          <p:cNvSpPr txBox="1"/>
          <p:nvPr/>
        </p:nvSpPr>
        <p:spPr>
          <a:xfrm>
            <a:off x="1165644" y="414097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prstClr val="black"/>
                </a:solidFill>
                <a:latin typeface="Myriad Pro" pitchFamily="34" charset="0"/>
                <a:ea typeface="宋体" pitchFamily="2" charset="-122"/>
                <a:cs typeface="Times New Roman" panose="02020503050405090304" pitchFamily="18" charset="0"/>
              </a:rPr>
              <a:t>ASM</a:t>
            </a:r>
            <a:endParaRPr kumimoji="0" lang="en-US" altLang="zh-CN" i="0" u="none" strike="noStrike" kern="1200" cap="none" spc="0" normalizeH="0" baseline="0" noProof="0" dirty="0">
              <a:ln>
                <a:noFill/>
              </a:ln>
              <a:solidFill>
                <a:prstClr val="black"/>
              </a:solidFill>
              <a:effectLst/>
              <a:uLnTx/>
              <a:uFillTx/>
              <a:latin typeface="Myriad Pro" pitchFamily="34" charset="0"/>
              <a:ea typeface="宋体" pitchFamily="2" charset="-122"/>
              <a:cs typeface="Times New Roman" panose="02020503050405090304" pitchFamily="18" charset="0"/>
            </a:endParaRPr>
          </a:p>
        </p:txBody>
      </p:sp>
      <p:sp>
        <p:nvSpPr>
          <p:cNvPr id="60" name="文本框 59"/>
          <p:cNvSpPr txBox="1"/>
          <p:nvPr/>
        </p:nvSpPr>
        <p:spPr>
          <a:xfrm>
            <a:off x="1157684" y="5189995"/>
            <a:ext cx="1654341" cy="690522"/>
          </a:xfrm>
          <a:prstGeom prst="rect">
            <a:avLst/>
          </a:prstGeom>
          <a:solidFill>
            <a:schemeClr val="bg1"/>
          </a:solidFill>
          <a:ln w="19050">
            <a:solidFill>
              <a:schemeClr val="tx1"/>
            </a:solidFill>
            <a:prstDash val="solid"/>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prstClr val="black"/>
                </a:solidFill>
                <a:latin typeface="微软雅黑" pitchFamily="34" charset="-122"/>
                <a:ea typeface="微软雅黑" pitchFamily="34" charset="-122"/>
                <a:cs typeface="Times New Roman" panose="02020503050405090304" pitchFamily="18" charset="0"/>
              </a:rPr>
              <a:t>认证器</a:t>
            </a:r>
            <a:endParaRPr kumimoji="0" lang="en-US" altLang="zh-CN"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Times New Roman" panose="02020503050405090304" pitchFamily="18" charset="0"/>
            </a:endParaRPr>
          </a:p>
        </p:txBody>
      </p:sp>
      <p:cxnSp>
        <p:nvCxnSpPr>
          <p:cNvPr id="61" name="直接箭头连接符 52"/>
          <p:cNvCxnSpPr>
            <a:stCxn id="60" idx="0"/>
            <a:endCxn id="59" idx="2"/>
          </p:cNvCxnSpPr>
          <p:nvPr/>
        </p:nvCxnSpPr>
        <p:spPr>
          <a:xfrm flipV="1">
            <a:off x="1984855" y="4831497"/>
            <a:ext cx="7960" cy="358498"/>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2" name="文本框 61"/>
          <p:cNvSpPr txBox="1"/>
          <p:nvPr/>
        </p:nvSpPr>
        <p:spPr>
          <a:xfrm>
            <a:off x="3694407" y="4140975"/>
            <a:ext cx="1654341" cy="690522"/>
          </a:xfrm>
          <a:prstGeom prst="rect">
            <a:avLst/>
          </a:prstGeom>
          <a:solidFill>
            <a:srgbClr val="E4E4E4"/>
          </a:solidFill>
          <a:ln w="19050">
            <a:solidFill>
              <a:schemeClr val="tx1"/>
            </a:solidFill>
            <a:prstDash val="sysDash"/>
          </a:ln>
        </p:spPr>
        <p:txBody>
          <a:bodyPr wrap="square" rtlCol="0" anchor="ctr" anchorCtr="1">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dirty="0">
                <a:solidFill>
                  <a:schemeClr val="tx1">
                    <a:lumMod val="50000"/>
                    <a:lumOff val="50000"/>
                  </a:schemeClr>
                </a:solidFill>
                <a:latin typeface="Myriad Pro" pitchFamily="34" charset="0"/>
                <a:ea typeface="微软雅黑" pitchFamily="34" charset="-122"/>
                <a:cs typeface="Times New Roman" panose="02020503050405090304" pitchFamily="18" charset="0"/>
              </a:rPr>
              <a:t>恶意</a:t>
            </a:r>
            <a:endParaRPr lang="en-US" altLang="zh-CN" dirty="0">
              <a:solidFill>
                <a:schemeClr val="tx1">
                  <a:lumMod val="50000"/>
                  <a:lumOff val="50000"/>
                </a:schemeClr>
              </a:solidFill>
              <a:latin typeface="Myriad Pro" pitchFamily="34" charset="0"/>
              <a:ea typeface="微软雅黑" pitchFamily="34" charset="-122"/>
              <a:cs typeface="Times New Roman" panose="0202050305040509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dirty="0">
                <a:solidFill>
                  <a:schemeClr val="tx1">
                    <a:lumMod val="50000"/>
                    <a:lumOff val="50000"/>
                  </a:schemeClr>
                </a:solidFill>
                <a:latin typeface="Myriad Pro" pitchFamily="34" charset="0"/>
                <a:ea typeface="微软雅黑" pitchFamily="34" charset="-122"/>
                <a:cs typeface="Times New Roman" panose="02020503050405090304" pitchFamily="18" charset="0"/>
              </a:rPr>
              <a:t>ASM</a:t>
            </a:r>
            <a:endParaRPr lang="en-US" altLang="zh-CN" dirty="0">
              <a:solidFill>
                <a:schemeClr val="tx1">
                  <a:lumMod val="50000"/>
                  <a:lumOff val="50000"/>
                </a:schemeClr>
              </a:solidFill>
              <a:latin typeface="Myriad Pro" pitchFamily="34" charset="0"/>
              <a:ea typeface="微软雅黑" pitchFamily="34" charset="-122"/>
              <a:cs typeface="Times New Roman" panose="02020503050405090304" pitchFamily="18" charset="0"/>
            </a:endParaRPr>
          </a:p>
        </p:txBody>
      </p:sp>
      <p:sp>
        <p:nvSpPr>
          <p:cNvPr id="63" name="文本框 62"/>
          <p:cNvSpPr txBox="1"/>
          <p:nvPr/>
        </p:nvSpPr>
        <p:spPr>
          <a:xfrm>
            <a:off x="3694407" y="5189995"/>
            <a:ext cx="1654341" cy="690522"/>
          </a:xfrm>
          <a:prstGeom prst="rect">
            <a:avLst/>
          </a:prstGeom>
          <a:solidFill>
            <a:srgbClr val="E4E4E4"/>
          </a:solidFill>
          <a:ln w="19050">
            <a:solidFill>
              <a:schemeClr val="tx1"/>
            </a:solidFill>
            <a:prstDash val="sysDash"/>
          </a:ln>
        </p:spPr>
        <p:txBody>
          <a:bodyPr wrap="square" rtlCol="0" anchor="ctr" anchorCtr="1">
            <a:noAutofit/>
          </a:bodyPr>
          <a:lstStyle>
            <a:defPPr>
              <a:defRPr lang="zh-CN"/>
            </a:defPPr>
            <a:lvl1pPr marR="0" lvl="0" indent="0" algn="ctr" fontAlgn="auto">
              <a:lnSpc>
                <a:spcPct val="100000"/>
              </a:lnSpc>
              <a:spcBef>
                <a:spcPts val="0"/>
              </a:spcBef>
              <a:spcAft>
                <a:spcPts val="0"/>
              </a:spcAft>
              <a:buClrTx/>
              <a:buSzTx/>
              <a:buFontTx/>
              <a:buNone/>
              <a:defRPr>
                <a:solidFill>
                  <a:schemeClr val="tx1">
                    <a:lumMod val="50000"/>
                    <a:lumOff val="50000"/>
                  </a:schemeClr>
                </a:solidFill>
                <a:latin typeface="Myriad Pro" pitchFamily="34" charset="0"/>
                <a:ea typeface="微软雅黑" pitchFamily="34" charset="-122"/>
                <a:cs typeface="Times New Roman" panose="02020503050405090304" pitchFamily="18" charset="0"/>
              </a:defRPr>
            </a:lvl1pPr>
          </a:lstStyle>
          <a:p>
            <a:r>
              <a:rPr lang="zh-CN" altLang="en-US" dirty="0"/>
              <a:t>恶意</a:t>
            </a:r>
            <a:endParaRPr lang="en-US" altLang="zh-CN" dirty="0"/>
          </a:p>
          <a:p>
            <a:r>
              <a:rPr lang="zh-CN" altLang="en-US" dirty="0"/>
              <a:t>认证器</a:t>
            </a:r>
            <a:endParaRPr lang="en-US" altLang="zh-CN" dirty="0"/>
          </a:p>
        </p:txBody>
      </p:sp>
      <p:sp>
        <p:nvSpPr>
          <p:cNvPr id="10" name="内容占位符 9"/>
          <p:cNvSpPr>
            <a:spLocks noGrp="1"/>
          </p:cNvSpPr>
          <p:nvPr>
            <p:ph type="body" sz="quarter" idx="10"/>
          </p:nvPr>
        </p:nvSpPr>
        <p:spPr>
          <a:xfrm>
            <a:off x="281353" y="638700"/>
            <a:ext cx="11629292" cy="495300"/>
          </a:xfrm>
        </p:spPr>
        <p:txBody>
          <a:bodyPr/>
          <a:lstStyle/>
          <a:p>
            <a:r>
              <a:rPr lang="zh-CN" altLang="en-US"/>
              <a:t>认证器重绑定攻击原理</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攻击</a:t>
            </a:r>
            <a:endParaRPr lang="zh-CN" altLang="en-US" dirty="0"/>
          </a:p>
        </p:txBody>
      </p:sp>
      <p:pic>
        <p:nvPicPr>
          <p:cNvPr id="34" name="图片 3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85474" y="5319743"/>
            <a:ext cx="457500" cy="457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48"/>
                                        </p:tgtEl>
                                        <p:attrNameLst>
                                          <p:attrName>fillcolor</p:attrName>
                                        </p:attrNameLst>
                                      </p:cBhvr>
                                      <p:to>
                                        <a:srgbClr val="EBEC00"/>
                                      </p:to>
                                    </p:animClr>
                                    <p:set>
                                      <p:cBhvr>
                                        <p:cTn id="7" dur="500" fill="hold"/>
                                        <p:tgtEl>
                                          <p:spTgt spid="48"/>
                                        </p:tgtEl>
                                        <p:attrNameLst>
                                          <p:attrName>fill.type</p:attrName>
                                        </p:attrNameLst>
                                      </p:cBhvr>
                                      <p:to>
                                        <p:strVal val="solid"/>
                                      </p:to>
                                    </p:set>
                                    <p:set>
                                      <p:cBhvr>
                                        <p:cTn id="8" dur="500" fill="hold"/>
                                        <p:tgtEl>
                                          <p:spTgt spid="48"/>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500" fill="hold"/>
                                        <p:tgtEl>
                                          <p:spTgt spid="36"/>
                                        </p:tgtEl>
                                        <p:attrNameLst>
                                          <p:attrName>stroke.color</p:attrName>
                                        </p:attrNameLst>
                                      </p:cBhvr>
                                      <p:to>
                                        <a:srgbClr val="AD841F"/>
                                      </p:to>
                                    </p:animClr>
                                    <p:set>
                                      <p:cBhvr>
                                        <p:cTn id="11" dur="500" fill="hold"/>
                                        <p:tgtEl>
                                          <p:spTgt spid="36"/>
                                        </p:tgtEl>
                                        <p:attrNameLst>
                                          <p:attrName>stroke.on</p:attrName>
                                        </p:attrNameLst>
                                      </p:cBhvr>
                                      <p:to>
                                        <p:strVal val="true"/>
                                      </p:to>
                                    </p:set>
                                  </p:childTnLst>
                                </p:cTn>
                              </p:par>
                              <p:par>
                                <p:cTn id="12" presetID="1" presetClass="emph" presetSubtype="2" fill="hold" nodeType="withEffect">
                                  <p:stCondLst>
                                    <p:cond delay="0"/>
                                  </p:stCondLst>
                                  <p:childTnLst>
                                    <p:animClr clrSpc="rgb" dir="cw">
                                      <p:cBhvr>
                                        <p:cTn id="13" dur="500" fill="hold"/>
                                        <p:tgtEl>
                                          <p:spTgt spid="51"/>
                                        </p:tgtEl>
                                        <p:attrNameLst>
                                          <p:attrName>fillcolor</p:attrName>
                                        </p:attrNameLst>
                                      </p:cBhvr>
                                      <p:to>
                                        <a:srgbClr val="EBEC00"/>
                                      </p:to>
                                    </p:animClr>
                                    <p:set>
                                      <p:cBhvr>
                                        <p:cTn id="14" dur="500" fill="hold"/>
                                        <p:tgtEl>
                                          <p:spTgt spid="51"/>
                                        </p:tgtEl>
                                        <p:attrNameLst>
                                          <p:attrName>fill.type</p:attrName>
                                        </p:attrNameLst>
                                      </p:cBhvr>
                                      <p:to>
                                        <p:strVal val="solid"/>
                                      </p:to>
                                    </p:set>
                                    <p:set>
                                      <p:cBhvr>
                                        <p:cTn id="15" dur="500" fill="hold"/>
                                        <p:tgtEl>
                                          <p:spTgt spid="51"/>
                                        </p:tgtEl>
                                        <p:attrNameLst>
                                          <p:attrName>fill.on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500" fill="hold"/>
                                        <p:tgtEl>
                                          <p:spTgt spid="48"/>
                                        </p:tgtEl>
                                        <p:attrNameLst>
                                          <p:attrName>fillcolor</p:attrName>
                                        </p:attrNameLst>
                                      </p:cBhvr>
                                      <p:to>
                                        <a:srgbClr val="FFFFFF"/>
                                      </p:to>
                                    </p:animClr>
                                    <p:set>
                                      <p:cBhvr>
                                        <p:cTn id="20" dur="500" fill="hold"/>
                                        <p:tgtEl>
                                          <p:spTgt spid="48"/>
                                        </p:tgtEl>
                                        <p:attrNameLst>
                                          <p:attrName>fill.type</p:attrName>
                                        </p:attrNameLst>
                                      </p:cBhvr>
                                      <p:to>
                                        <p:strVal val="solid"/>
                                      </p:to>
                                    </p:set>
                                    <p:set>
                                      <p:cBhvr>
                                        <p:cTn id="21" dur="500" fill="hold"/>
                                        <p:tgtEl>
                                          <p:spTgt spid="48"/>
                                        </p:tgtEl>
                                        <p:attrNameLst>
                                          <p:attrName>fill.on</p:attrName>
                                        </p:attrNameLst>
                                      </p:cBhvr>
                                      <p:to>
                                        <p:strVal val="true"/>
                                      </p:to>
                                    </p:set>
                                  </p:childTnLst>
                                </p:cTn>
                              </p:par>
                              <p:par>
                                <p:cTn id="22" presetID="7" presetClass="emph" presetSubtype="2" fill="hold" nodeType="withEffect">
                                  <p:stCondLst>
                                    <p:cond delay="0"/>
                                  </p:stCondLst>
                                  <p:childTnLst>
                                    <p:animClr clrSpc="rgb" dir="cw">
                                      <p:cBhvr>
                                        <p:cTn id="23" dur="500" fill="hold"/>
                                        <p:tgtEl>
                                          <p:spTgt spid="36"/>
                                        </p:tgtEl>
                                        <p:attrNameLst>
                                          <p:attrName>stroke.color</p:attrName>
                                        </p:attrNameLst>
                                      </p:cBhvr>
                                      <p:to>
                                        <a:srgbClr val="000000"/>
                                      </p:to>
                                    </p:animClr>
                                    <p:set>
                                      <p:cBhvr>
                                        <p:cTn id="24" dur="500" fill="hold"/>
                                        <p:tgtEl>
                                          <p:spTgt spid="36"/>
                                        </p:tgtEl>
                                        <p:attrNameLst>
                                          <p:attrName>stroke.on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52"/>
                                        </p:tgtEl>
                                        <p:attrNameLst>
                                          <p:attrName>fillcolor</p:attrName>
                                        </p:attrNameLst>
                                      </p:cBhvr>
                                      <p:to>
                                        <a:srgbClr val="EBEC00"/>
                                      </p:to>
                                    </p:animClr>
                                    <p:set>
                                      <p:cBhvr>
                                        <p:cTn id="27" dur="500" fill="hold"/>
                                        <p:tgtEl>
                                          <p:spTgt spid="52"/>
                                        </p:tgtEl>
                                        <p:attrNameLst>
                                          <p:attrName>fill.type</p:attrName>
                                        </p:attrNameLst>
                                      </p:cBhvr>
                                      <p:to>
                                        <p:strVal val="solid"/>
                                      </p:to>
                                    </p:set>
                                    <p:set>
                                      <p:cBhvr>
                                        <p:cTn id="28" dur="500" fill="hold"/>
                                        <p:tgtEl>
                                          <p:spTgt spid="52"/>
                                        </p:tgtEl>
                                        <p:attrNameLst>
                                          <p:attrName>fill.on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4"/>
                                        </p:tgtEl>
                                        <p:attrNameLst>
                                          <p:attrName>stroke.color</p:attrName>
                                        </p:attrNameLst>
                                      </p:cBhvr>
                                      <p:to>
                                        <a:srgbClr val="AD841F"/>
                                      </p:to>
                                    </p:animClr>
                                    <p:set>
                                      <p:cBhvr>
                                        <p:cTn id="31" dur="500" fill="hold"/>
                                        <p:tgtEl>
                                          <p:spTgt spid="54"/>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mph" presetSubtype="2" fill="hold" nodeType="clickEffect">
                                  <p:stCondLst>
                                    <p:cond delay="0"/>
                                  </p:stCondLst>
                                  <p:childTnLst>
                                    <p:animClr clrSpc="rgb" dir="cw">
                                      <p:cBhvr>
                                        <p:cTn id="35" dur="500" fill="hold"/>
                                        <p:tgtEl>
                                          <p:spTgt spid="51"/>
                                        </p:tgtEl>
                                        <p:attrNameLst>
                                          <p:attrName>fillcolor</p:attrName>
                                        </p:attrNameLst>
                                      </p:cBhvr>
                                      <p:to>
                                        <a:srgbClr val="E4E4E4"/>
                                      </p:to>
                                    </p:animClr>
                                    <p:set>
                                      <p:cBhvr>
                                        <p:cTn id="36" dur="500" fill="hold"/>
                                        <p:tgtEl>
                                          <p:spTgt spid="51"/>
                                        </p:tgtEl>
                                        <p:attrNameLst>
                                          <p:attrName>fill.type</p:attrName>
                                        </p:attrNameLst>
                                      </p:cBhvr>
                                      <p:to>
                                        <p:strVal val="solid"/>
                                      </p:to>
                                    </p:set>
                                    <p:set>
                                      <p:cBhvr>
                                        <p:cTn id="37" dur="500" fill="hold"/>
                                        <p:tgtEl>
                                          <p:spTgt spid="51"/>
                                        </p:tgtEl>
                                        <p:attrNameLst>
                                          <p:attrName>fill.on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54"/>
                                        </p:tgtEl>
                                        <p:attrNameLst>
                                          <p:attrName>stroke.color</p:attrName>
                                        </p:attrNameLst>
                                      </p:cBhvr>
                                      <p:to>
                                        <a:srgbClr val="000000"/>
                                      </p:to>
                                    </p:animClr>
                                    <p:set>
                                      <p:cBhvr>
                                        <p:cTn id="40" dur="500" fill="hold"/>
                                        <p:tgtEl>
                                          <p:spTgt spid="54"/>
                                        </p:tgtEl>
                                        <p:attrNameLst>
                                          <p:attrName>stroke.on</p:attrName>
                                        </p:attrNameLst>
                                      </p:cBhvr>
                                      <p:to>
                                        <p:strVal val="true"/>
                                      </p:to>
                                    </p:set>
                                  </p:childTnLst>
                                </p:cTn>
                              </p:par>
                              <p:par>
                                <p:cTn id="41" presetID="1" presetClass="emph" presetSubtype="2" fill="hold" nodeType="withEffect">
                                  <p:stCondLst>
                                    <p:cond delay="0"/>
                                  </p:stCondLst>
                                  <p:childTnLst>
                                    <p:animClr clrSpc="rgb" dir="cw">
                                      <p:cBhvr>
                                        <p:cTn id="42" dur="500" fill="hold"/>
                                        <p:tgtEl>
                                          <p:spTgt spid="59"/>
                                        </p:tgtEl>
                                        <p:attrNameLst>
                                          <p:attrName>fillcolor</p:attrName>
                                        </p:attrNameLst>
                                      </p:cBhvr>
                                      <p:to>
                                        <a:srgbClr val="EBEC00"/>
                                      </p:to>
                                    </p:animClr>
                                    <p:set>
                                      <p:cBhvr>
                                        <p:cTn id="43" dur="500" fill="hold"/>
                                        <p:tgtEl>
                                          <p:spTgt spid="59"/>
                                        </p:tgtEl>
                                        <p:attrNameLst>
                                          <p:attrName>fill.type</p:attrName>
                                        </p:attrNameLst>
                                      </p:cBhvr>
                                      <p:to>
                                        <p:strVal val="solid"/>
                                      </p:to>
                                    </p:set>
                                    <p:set>
                                      <p:cBhvr>
                                        <p:cTn id="44" dur="500" fill="hold"/>
                                        <p:tgtEl>
                                          <p:spTgt spid="59"/>
                                        </p:tgtEl>
                                        <p:attrNameLst>
                                          <p:attrName>fill.on</p:attrName>
                                        </p:attrNameLst>
                                      </p:cBhvr>
                                      <p:to>
                                        <p:strVal val="true"/>
                                      </p:to>
                                    </p:set>
                                  </p:childTnLst>
                                </p:cTn>
                              </p:par>
                              <p:par>
                                <p:cTn id="45" presetID="7" presetClass="emph" presetSubtype="2" fill="hold" nodeType="withEffect">
                                  <p:stCondLst>
                                    <p:cond delay="0"/>
                                  </p:stCondLst>
                                  <p:childTnLst>
                                    <p:animClr clrSpc="rgb" dir="cw">
                                      <p:cBhvr>
                                        <p:cTn id="46" dur="500" fill="hold"/>
                                        <p:tgtEl>
                                          <p:spTgt spid="37"/>
                                        </p:tgtEl>
                                        <p:attrNameLst>
                                          <p:attrName>stroke.color</p:attrName>
                                        </p:attrNameLst>
                                      </p:cBhvr>
                                      <p:to>
                                        <a:srgbClr val="AD841F"/>
                                      </p:to>
                                    </p:animClr>
                                    <p:set>
                                      <p:cBhvr>
                                        <p:cTn id="47" dur="500" fill="hold"/>
                                        <p:tgtEl>
                                          <p:spTgt spid="37"/>
                                        </p:tgtEl>
                                        <p:attrNameLst>
                                          <p:attrName>stroke.on</p:attrName>
                                        </p:attrNameLst>
                                      </p:cBhvr>
                                      <p:to>
                                        <p:strVal val="true"/>
                                      </p:to>
                                    </p:set>
                                  </p:childTnLst>
                                </p:cTn>
                              </p:par>
                              <p:par>
                                <p:cTn id="48" presetID="7" presetClass="emph" presetSubtype="2" fill="hold" nodeType="withEffect">
                                  <p:stCondLst>
                                    <p:cond delay="0"/>
                                  </p:stCondLst>
                                  <p:childTnLst>
                                    <p:animClr clrSpc="rgb" dir="cw">
                                      <p:cBhvr>
                                        <p:cTn id="49" dur="500" fill="hold"/>
                                        <p:tgtEl>
                                          <p:spTgt spid="61"/>
                                        </p:tgtEl>
                                        <p:attrNameLst>
                                          <p:attrName>stroke.color</p:attrName>
                                        </p:attrNameLst>
                                      </p:cBhvr>
                                      <p:to>
                                        <a:srgbClr val="AD841F"/>
                                      </p:to>
                                    </p:animClr>
                                    <p:set>
                                      <p:cBhvr>
                                        <p:cTn id="50" dur="500" fill="hold"/>
                                        <p:tgtEl>
                                          <p:spTgt spid="61"/>
                                        </p:tgtEl>
                                        <p:attrNameLst>
                                          <p:attrName>stroke.on</p:attrName>
                                        </p:attrNameLst>
                                      </p:cBhvr>
                                      <p:to>
                                        <p:strVal val="true"/>
                                      </p:to>
                                    </p:set>
                                  </p:childTnLst>
                                </p:cTn>
                              </p:par>
                              <p:par>
                                <p:cTn id="51" presetID="1" presetClass="emph" presetSubtype="2" fill="hold" nodeType="withEffect">
                                  <p:stCondLst>
                                    <p:cond delay="0"/>
                                  </p:stCondLst>
                                  <p:childTnLst>
                                    <p:animClr clrSpc="rgb" dir="cw">
                                      <p:cBhvr>
                                        <p:cTn id="52" dur="500" fill="hold"/>
                                        <p:tgtEl>
                                          <p:spTgt spid="60"/>
                                        </p:tgtEl>
                                        <p:attrNameLst>
                                          <p:attrName>fillcolor</p:attrName>
                                        </p:attrNameLst>
                                      </p:cBhvr>
                                      <p:to>
                                        <a:srgbClr val="EBEC00"/>
                                      </p:to>
                                    </p:animClr>
                                    <p:set>
                                      <p:cBhvr>
                                        <p:cTn id="53" dur="500" fill="hold"/>
                                        <p:tgtEl>
                                          <p:spTgt spid="60"/>
                                        </p:tgtEl>
                                        <p:attrNameLst>
                                          <p:attrName>fill.type</p:attrName>
                                        </p:attrNameLst>
                                      </p:cBhvr>
                                      <p:to>
                                        <p:strVal val="solid"/>
                                      </p:to>
                                    </p:set>
                                    <p:set>
                                      <p:cBhvr>
                                        <p:cTn id="54" dur="500" fill="hold"/>
                                        <p:tgtEl>
                                          <p:spTgt spid="60"/>
                                        </p:tgtEl>
                                        <p:attrNameLst>
                                          <p:attrName>fill.on</p:attrName>
                                        </p:attrNameLst>
                                      </p:cBhvr>
                                      <p:to>
                                        <p:strVal val="true"/>
                                      </p:to>
                                    </p:set>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59"/>
                                        </p:tgtEl>
                                        <p:attrNameLst>
                                          <p:attrName>fillcolor</p:attrName>
                                        </p:attrNameLst>
                                      </p:cBhvr>
                                      <p:to>
                                        <a:srgbClr val="FFFFFF"/>
                                      </p:to>
                                    </p:animClr>
                                    <p:set>
                                      <p:cBhvr>
                                        <p:cTn id="59" dur="500" fill="hold"/>
                                        <p:tgtEl>
                                          <p:spTgt spid="59"/>
                                        </p:tgtEl>
                                        <p:attrNameLst>
                                          <p:attrName>fill.type</p:attrName>
                                        </p:attrNameLst>
                                      </p:cBhvr>
                                      <p:to>
                                        <p:strVal val="solid"/>
                                      </p:to>
                                    </p:set>
                                    <p:set>
                                      <p:cBhvr>
                                        <p:cTn id="60" dur="500" fill="hold"/>
                                        <p:tgtEl>
                                          <p:spTgt spid="59"/>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60"/>
                                        </p:tgtEl>
                                        <p:attrNameLst>
                                          <p:attrName>fillcolor</p:attrName>
                                        </p:attrNameLst>
                                      </p:cBhvr>
                                      <p:to>
                                        <a:srgbClr val="FFFFFF"/>
                                      </p:to>
                                    </p:animClr>
                                    <p:set>
                                      <p:cBhvr>
                                        <p:cTn id="63" dur="500" fill="hold"/>
                                        <p:tgtEl>
                                          <p:spTgt spid="60"/>
                                        </p:tgtEl>
                                        <p:attrNameLst>
                                          <p:attrName>fill.type</p:attrName>
                                        </p:attrNameLst>
                                      </p:cBhvr>
                                      <p:to>
                                        <p:strVal val="solid"/>
                                      </p:to>
                                    </p:set>
                                    <p:set>
                                      <p:cBhvr>
                                        <p:cTn id="64" dur="500" fill="hold"/>
                                        <p:tgtEl>
                                          <p:spTgt spid="60"/>
                                        </p:tgtEl>
                                        <p:attrNameLst>
                                          <p:attrName>fill.on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37"/>
                                        </p:tgtEl>
                                        <p:attrNameLst>
                                          <p:attrName>stroke.color</p:attrName>
                                        </p:attrNameLst>
                                      </p:cBhvr>
                                      <p:to>
                                        <a:srgbClr val="000000"/>
                                      </p:to>
                                    </p:animClr>
                                    <p:set>
                                      <p:cBhvr>
                                        <p:cTn id="67" dur="500" fill="hold"/>
                                        <p:tgtEl>
                                          <p:spTgt spid="37"/>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61"/>
                                        </p:tgtEl>
                                        <p:attrNameLst>
                                          <p:attrName>stroke.color</p:attrName>
                                        </p:attrNameLst>
                                      </p:cBhvr>
                                      <p:to>
                                        <a:srgbClr val="000000"/>
                                      </p:to>
                                    </p:animClr>
                                    <p:set>
                                      <p:cBhvr>
                                        <p:cTn id="70" dur="500" fill="hold"/>
                                        <p:tgtEl>
                                          <p:spTgt spid="61"/>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54"/>
                                        </p:tgtEl>
                                        <p:attrNameLst>
                                          <p:attrName>stroke.color</p:attrName>
                                        </p:attrNameLst>
                                      </p:cBhvr>
                                      <p:to>
                                        <a:srgbClr val="AD841F"/>
                                      </p:to>
                                    </p:animClr>
                                    <p:set>
                                      <p:cBhvr>
                                        <p:cTn id="73" dur="500" fill="hold"/>
                                        <p:tgtEl>
                                          <p:spTgt spid="54"/>
                                        </p:tgtEl>
                                        <p:attrNameLst>
                                          <p:attrName>stroke.on</p:attrName>
                                        </p:attrNameLst>
                                      </p:cBhvr>
                                      <p:to>
                                        <p:strVal val="true"/>
                                      </p:to>
                                    </p:set>
                                  </p:childTnLst>
                                </p:cTn>
                              </p:par>
                              <p:par>
                                <p:cTn id="74" presetID="1" presetClass="emph" presetSubtype="2" fill="hold" nodeType="withEffect">
                                  <p:stCondLst>
                                    <p:cond delay="0"/>
                                  </p:stCondLst>
                                  <p:childTnLst>
                                    <p:animClr clrSpc="rgb" dir="cw">
                                      <p:cBhvr>
                                        <p:cTn id="75" dur="500" fill="hold"/>
                                        <p:tgtEl>
                                          <p:spTgt spid="51"/>
                                        </p:tgtEl>
                                        <p:attrNameLst>
                                          <p:attrName>fillcolor</p:attrName>
                                        </p:attrNameLst>
                                      </p:cBhvr>
                                      <p:to>
                                        <a:srgbClr val="EBEC00"/>
                                      </p:to>
                                    </p:animClr>
                                    <p:set>
                                      <p:cBhvr>
                                        <p:cTn id="76" dur="500" fill="hold"/>
                                        <p:tgtEl>
                                          <p:spTgt spid="51"/>
                                        </p:tgtEl>
                                        <p:attrNameLst>
                                          <p:attrName>fill.type</p:attrName>
                                        </p:attrNameLst>
                                      </p:cBhvr>
                                      <p:to>
                                        <p:strVal val="solid"/>
                                      </p:to>
                                    </p:set>
                                    <p:set>
                                      <p:cBhvr>
                                        <p:cTn id="77" dur="500" fill="hold"/>
                                        <p:tgtEl>
                                          <p:spTgt spid="51"/>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500" fill="hold"/>
                                        <p:tgtEl>
                                          <p:spTgt spid="52"/>
                                        </p:tgtEl>
                                        <p:attrNameLst>
                                          <p:attrName>fillcolor</p:attrName>
                                        </p:attrNameLst>
                                      </p:cBhvr>
                                      <p:to>
                                        <a:srgbClr val="E4E4E4"/>
                                      </p:to>
                                    </p:animClr>
                                    <p:set>
                                      <p:cBhvr>
                                        <p:cTn id="82" dur="500" fill="hold"/>
                                        <p:tgtEl>
                                          <p:spTgt spid="52"/>
                                        </p:tgtEl>
                                        <p:attrNameLst>
                                          <p:attrName>fill.type</p:attrName>
                                        </p:attrNameLst>
                                      </p:cBhvr>
                                      <p:to>
                                        <p:strVal val="solid"/>
                                      </p:to>
                                    </p:set>
                                    <p:set>
                                      <p:cBhvr>
                                        <p:cTn id="83" dur="500" fill="hold"/>
                                        <p:tgtEl>
                                          <p:spTgt spid="52"/>
                                        </p:tgtEl>
                                        <p:attrNameLst>
                                          <p:attrName>fill.on</p:attrName>
                                        </p:attrNameLst>
                                      </p:cBhvr>
                                      <p:to>
                                        <p:strVal val="true"/>
                                      </p:to>
                                    </p:set>
                                  </p:childTnLst>
                                </p:cTn>
                              </p:par>
                              <p:par>
                                <p:cTn id="84" presetID="7" presetClass="emph" presetSubtype="2" fill="hold" nodeType="withEffect">
                                  <p:stCondLst>
                                    <p:cond delay="0"/>
                                  </p:stCondLst>
                                  <p:childTnLst>
                                    <p:animClr clrSpc="rgb" dir="cw">
                                      <p:cBhvr>
                                        <p:cTn id="85" dur="500" fill="hold"/>
                                        <p:tgtEl>
                                          <p:spTgt spid="54"/>
                                        </p:tgtEl>
                                        <p:attrNameLst>
                                          <p:attrName>stroke.color</p:attrName>
                                        </p:attrNameLst>
                                      </p:cBhvr>
                                      <p:to>
                                        <a:srgbClr val="000000"/>
                                      </p:to>
                                    </p:animClr>
                                    <p:set>
                                      <p:cBhvr>
                                        <p:cTn id="86" dur="500" fill="hold"/>
                                        <p:tgtEl>
                                          <p:spTgt spid="54"/>
                                        </p:tgtEl>
                                        <p:attrNameLst>
                                          <p:attrName>stroke.on</p:attrName>
                                        </p:attrNameLst>
                                      </p:cBhvr>
                                      <p:to>
                                        <p:strVal val="true"/>
                                      </p:to>
                                    </p:set>
                                  </p:childTnLst>
                                </p:cTn>
                              </p:par>
                              <p:par>
                                <p:cTn id="87" presetID="7" presetClass="emph" presetSubtype="2" fill="hold" nodeType="withEffect">
                                  <p:stCondLst>
                                    <p:cond delay="0"/>
                                  </p:stCondLst>
                                  <p:childTnLst>
                                    <p:animClr clrSpc="rgb" dir="cw">
                                      <p:cBhvr>
                                        <p:cTn id="88" dur="500" fill="hold"/>
                                        <p:tgtEl>
                                          <p:spTgt spid="36"/>
                                        </p:tgtEl>
                                        <p:attrNameLst>
                                          <p:attrName>stroke.color</p:attrName>
                                        </p:attrNameLst>
                                      </p:cBhvr>
                                      <p:to>
                                        <a:srgbClr val="AD841F"/>
                                      </p:to>
                                    </p:animClr>
                                    <p:set>
                                      <p:cBhvr>
                                        <p:cTn id="89" dur="500" fill="hold"/>
                                        <p:tgtEl>
                                          <p:spTgt spid="36"/>
                                        </p:tgtEl>
                                        <p:attrNameLst>
                                          <p:attrName>stroke.on</p:attrName>
                                        </p:attrNameLst>
                                      </p:cBhvr>
                                      <p:to>
                                        <p:strVal val="true"/>
                                      </p:to>
                                    </p:set>
                                  </p:childTnLst>
                                </p:cTn>
                              </p:par>
                              <p:par>
                                <p:cTn id="90" presetID="1" presetClass="emph" presetSubtype="2" fill="hold" nodeType="withEffect">
                                  <p:stCondLst>
                                    <p:cond delay="0"/>
                                  </p:stCondLst>
                                  <p:childTnLst>
                                    <p:animClr clrSpc="rgb" dir="cw">
                                      <p:cBhvr>
                                        <p:cTn id="91" dur="500" fill="hold"/>
                                        <p:tgtEl>
                                          <p:spTgt spid="48"/>
                                        </p:tgtEl>
                                        <p:attrNameLst>
                                          <p:attrName>fillcolor</p:attrName>
                                        </p:attrNameLst>
                                      </p:cBhvr>
                                      <p:to>
                                        <a:srgbClr val="EBEC00"/>
                                      </p:to>
                                    </p:animClr>
                                    <p:set>
                                      <p:cBhvr>
                                        <p:cTn id="92" dur="500" fill="hold"/>
                                        <p:tgtEl>
                                          <p:spTgt spid="48"/>
                                        </p:tgtEl>
                                        <p:attrNameLst>
                                          <p:attrName>fill.type</p:attrName>
                                        </p:attrNameLst>
                                      </p:cBhvr>
                                      <p:to>
                                        <p:strVal val="solid"/>
                                      </p:to>
                                    </p:set>
                                    <p:set>
                                      <p:cBhvr>
                                        <p:cTn id="93" dur="500" fill="hold"/>
                                        <p:tgtEl>
                                          <p:spTgt spid="48"/>
                                        </p:tgtEl>
                                        <p:attrNameLst>
                                          <p:attrName>fill.on</p:attrName>
                                        </p:attrNameLst>
                                      </p:cBhvr>
                                      <p:to>
                                        <p:strVal val="true"/>
                                      </p:to>
                                    </p:set>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500" fill="hold"/>
                                        <p:tgtEl>
                                          <p:spTgt spid="51"/>
                                        </p:tgtEl>
                                        <p:attrNameLst>
                                          <p:attrName>fillcolor</p:attrName>
                                        </p:attrNameLst>
                                      </p:cBhvr>
                                      <p:to>
                                        <a:srgbClr val="E4E4E4"/>
                                      </p:to>
                                    </p:animClr>
                                    <p:set>
                                      <p:cBhvr>
                                        <p:cTn id="98" dur="500" fill="hold"/>
                                        <p:tgtEl>
                                          <p:spTgt spid="51"/>
                                        </p:tgtEl>
                                        <p:attrNameLst>
                                          <p:attrName>fill.type</p:attrName>
                                        </p:attrNameLst>
                                      </p:cBhvr>
                                      <p:to>
                                        <p:strVal val="solid"/>
                                      </p:to>
                                    </p:set>
                                    <p:set>
                                      <p:cBhvr>
                                        <p:cTn id="99" dur="500" fill="hold"/>
                                        <p:tgtEl>
                                          <p:spTgt spid="51"/>
                                        </p:tgtEl>
                                        <p:attrNameLst>
                                          <p:attrName>fill.on</p:attrName>
                                        </p:attrNameLst>
                                      </p:cBhvr>
                                      <p:to>
                                        <p:strVal val="true"/>
                                      </p:to>
                                    </p:set>
                                  </p:childTnLst>
                                </p:cTn>
                              </p:par>
                              <p:par>
                                <p:cTn id="100" presetID="7" presetClass="emph" presetSubtype="2" fill="hold" nodeType="withEffect">
                                  <p:stCondLst>
                                    <p:cond delay="0"/>
                                  </p:stCondLst>
                                  <p:childTnLst>
                                    <p:animClr clrSpc="rgb" dir="cw">
                                      <p:cBhvr>
                                        <p:cTn id="101" dur="500" fill="hold"/>
                                        <p:tgtEl>
                                          <p:spTgt spid="36"/>
                                        </p:tgtEl>
                                        <p:attrNameLst>
                                          <p:attrName>stroke.color</p:attrName>
                                        </p:attrNameLst>
                                      </p:cBhvr>
                                      <p:to>
                                        <a:srgbClr val="000000"/>
                                      </p:to>
                                    </p:animClr>
                                    <p:set>
                                      <p:cBhvr>
                                        <p:cTn id="102" dur="500" fill="hold"/>
                                        <p:tgtEl>
                                          <p:spTgt spid="36"/>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58"/>
                                        </p:tgtEl>
                                        <p:attrNameLst>
                                          <p:attrName>stroke.color</p:attrName>
                                        </p:attrNameLst>
                                      </p:cBhvr>
                                      <p:to>
                                        <a:srgbClr val="AD841F"/>
                                      </p:to>
                                    </p:animClr>
                                    <p:set>
                                      <p:cBhvr>
                                        <p:cTn id="105" dur="500" fill="hold"/>
                                        <p:tgtEl>
                                          <p:spTgt spid="58"/>
                                        </p:tgtEl>
                                        <p:attrNameLst>
                                          <p:attrName>stroke.on</p:attrName>
                                        </p:attrNameLst>
                                      </p:cBhvr>
                                      <p:to>
                                        <p:strVal val="true"/>
                                      </p:to>
                                    </p:set>
                                  </p:childTnLst>
                                </p:cTn>
                              </p:par>
                              <p:par>
                                <p:cTn id="106" presetID="1" presetClass="emph" presetSubtype="2" fill="hold" nodeType="withEffect">
                                  <p:stCondLst>
                                    <p:cond delay="0"/>
                                  </p:stCondLst>
                                  <p:childTnLst>
                                    <p:animClr clrSpc="rgb" dir="cw">
                                      <p:cBhvr>
                                        <p:cTn id="107" dur="500" fill="hold"/>
                                        <p:tgtEl>
                                          <p:spTgt spid="49"/>
                                        </p:tgtEl>
                                        <p:attrNameLst>
                                          <p:attrName>fillcolor</p:attrName>
                                        </p:attrNameLst>
                                      </p:cBhvr>
                                      <p:to>
                                        <a:srgbClr val="EBEC00"/>
                                      </p:to>
                                    </p:animClr>
                                    <p:set>
                                      <p:cBhvr>
                                        <p:cTn id="108" dur="500" fill="hold"/>
                                        <p:tgtEl>
                                          <p:spTgt spid="49"/>
                                        </p:tgtEl>
                                        <p:attrNameLst>
                                          <p:attrName>fill.type</p:attrName>
                                        </p:attrNameLst>
                                      </p:cBhvr>
                                      <p:to>
                                        <p:strVal val="solid"/>
                                      </p:to>
                                    </p:set>
                                    <p:set>
                                      <p:cBhvr>
                                        <p:cTn id="109" dur="500" fill="hold"/>
                                        <p:tgtEl>
                                          <p:spTgt spid="49"/>
                                        </p:tgtEl>
                                        <p:attrNameLst>
                                          <p:attrName>fill.on</p:attrName>
                                        </p:attrNameLst>
                                      </p:cBhvr>
                                      <p:to>
                                        <p:strVal val="true"/>
                                      </p:to>
                                    </p:set>
                                  </p:childTnLst>
                                </p:cTn>
                              </p:par>
                            </p:childTnLst>
                          </p:cTn>
                        </p:par>
                      </p:childTnLst>
                    </p:cTn>
                  </p:par>
                  <p:par>
                    <p:cTn id="110" fill="hold">
                      <p:stCondLst>
                        <p:cond delay="indefinite"/>
                      </p:stCondLst>
                      <p:childTnLst>
                        <p:par>
                          <p:cTn id="111" fill="hold">
                            <p:stCondLst>
                              <p:cond delay="0"/>
                            </p:stCondLst>
                            <p:childTnLst>
                              <p:par>
                                <p:cTn id="112" presetID="1" presetClass="emph" presetSubtype="2" fill="hold" nodeType="clickEffect">
                                  <p:stCondLst>
                                    <p:cond delay="0"/>
                                  </p:stCondLst>
                                  <p:childTnLst>
                                    <p:animClr clrSpc="rgb" dir="cw">
                                      <p:cBhvr>
                                        <p:cTn id="113" dur="500" fill="hold"/>
                                        <p:tgtEl>
                                          <p:spTgt spid="60"/>
                                        </p:tgtEl>
                                        <p:attrNameLst>
                                          <p:attrName>fillcolor</p:attrName>
                                        </p:attrNameLst>
                                      </p:cBhvr>
                                      <p:to>
                                        <a:srgbClr val="EBEC00"/>
                                      </p:to>
                                    </p:animClr>
                                    <p:set>
                                      <p:cBhvr>
                                        <p:cTn id="114" dur="500" fill="hold"/>
                                        <p:tgtEl>
                                          <p:spTgt spid="60"/>
                                        </p:tgtEl>
                                        <p:attrNameLst>
                                          <p:attrName>fill.type</p:attrName>
                                        </p:attrNameLst>
                                      </p:cBhvr>
                                      <p:to>
                                        <p:strVal val="solid"/>
                                      </p:to>
                                    </p:set>
                                    <p:set>
                                      <p:cBhvr>
                                        <p:cTn id="115" dur="500" fill="hold"/>
                                        <p:tgtEl>
                                          <p:spTgt spid="60"/>
                                        </p:tgtEl>
                                        <p:attrNameLst>
                                          <p:attrName>fill.on</p:attrName>
                                        </p:attrNameLst>
                                      </p:cBhvr>
                                      <p:to>
                                        <p:strVal val="true"/>
                                      </p:to>
                                    </p:set>
                                  </p:childTnLst>
                                </p:cTn>
                              </p:par>
                              <p:par>
                                <p:cTn id="116" presetID="7" presetClass="emph" presetSubtype="2" fill="hold" nodeType="withEffect">
                                  <p:stCondLst>
                                    <p:cond delay="0"/>
                                  </p:stCondLst>
                                  <p:childTnLst>
                                    <p:animClr clrSpc="rgb" dir="cw">
                                      <p:cBhvr>
                                        <p:cTn id="117" dur="500" fill="hold"/>
                                        <p:tgtEl>
                                          <p:spTgt spid="58"/>
                                        </p:tgtEl>
                                        <p:attrNameLst>
                                          <p:attrName>stroke.color</p:attrName>
                                        </p:attrNameLst>
                                      </p:cBhvr>
                                      <p:to>
                                        <a:srgbClr val="000000"/>
                                      </p:to>
                                    </p:animClr>
                                    <p:set>
                                      <p:cBhvr>
                                        <p:cTn id="118" dur="500" fill="hold"/>
                                        <p:tgtEl>
                                          <p:spTgt spid="58"/>
                                        </p:tgtEl>
                                        <p:attrNameLst>
                                          <p:attrName>stroke.on</p:attrName>
                                        </p:attrNameLst>
                                      </p:cBhvr>
                                      <p:to>
                                        <p:strVal val="true"/>
                                      </p:to>
                                    </p:set>
                                  </p:childTnLst>
                                </p:cTn>
                              </p:par>
                              <p:par>
                                <p:cTn id="119" presetID="1" presetClass="emph" presetSubtype="2" fill="hold" nodeType="withEffect">
                                  <p:stCondLst>
                                    <p:cond delay="0"/>
                                  </p:stCondLst>
                                  <p:childTnLst>
                                    <p:animClr clrSpc="rgb" dir="cw">
                                      <p:cBhvr>
                                        <p:cTn id="120" dur="500" fill="hold"/>
                                        <p:tgtEl>
                                          <p:spTgt spid="48"/>
                                        </p:tgtEl>
                                        <p:attrNameLst>
                                          <p:attrName>fillcolor</p:attrName>
                                        </p:attrNameLst>
                                      </p:cBhvr>
                                      <p:to>
                                        <a:srgbClr val="FFFFFF"/>
                                      </p:to>
                                    </p:animClr>
                                    <p:set>
                                      <p:cBhvr>
                                        <p:cTn id="121" dur="500" fill="hold"/>
                                        <p:tgtEl>
                                          <p:spTgt spid="48"/>
                                        </p:tgtEl>
                                        <p:attrNameLst>
                                          <p:attrName>fill.type</p:attrName>
                                        </p:attrNameLst>
                                      </p:cBhvr>
                                      <p:to>
                                        <p:strVal val="solid"/>
                                      </p:to>
                                    </p:set>
                                    <p:set>
                                      <p:cBhvr>
                                        <p:cTn id="122" dur="500" fill="hold"/>
                                        <p:tgtEl>
                                          <p:spTgt spid="48"/>
                                        </p:tgtEl>
                                        <p:attrNameLst>
                                          <p:attrName>fill.on</p:attrName>
                                        </p:attrNameLst>
                                      </p:cBhvr>
                                      <p:to>
                                        <p:strVal val="true"/>
                                      </p:to>
                                    </p:set>
                                  </p:childTnLst>
                                </p:cTn>
                              </p:par>
                              <p:par>
                                <p:cTn id="123" presetID="10" presetClass="entr" presetSubtype="0" fill="hold" nodeType="withEffect">
                                  <p:stCondLst>
                                    <p:cond delay="0"/>
                                  </p:stCondLst>
                                  <p:childTnLst>
                                    <p:set>
                                      <p:cBhvr>
                                        <p:cTn id="124" dur="1" fill="hold">
                                          <p:stCondLst>
                                            <p:cond delay="0"/>
                                          </p:stCondLst>
                                        </p:cTn>
                                        <p:tgtEl>
                                          <p:spTgt spid="34"/>
                                        </p:tgtEl>
                                        <p:attrNameLst>
                                          <p:attrName>style.visibility</p:attrName>
                                        </p:attrNameLst>
                                      </p:cBhvr>
                                      <p:to>
                                        <p:strVal val="visible"/>
                                      </p:to>
                                    </p:set>
                                    <p:animEffect transition="in" filter="fade">
                                      <p:cBhvr>
                                        <p:cTn id="12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532712" y="663721"/>
            <a:ext cx="3337753" cy="5983898"/>
          </a:xfrm>
          <a:prstGeom prst="rect">
            <a:avLst/>
          </a:prstGeom>
        </p:spPr>
      </p:pic>
      <p:sp>
        <p:nvSpPr>
          <p:cNvPr id="10" name="内容占位符 9"/>
          <p:cNvSpPr>
            <a:spLocks noGrp="1"/>
          </p:cNvSpPr>
          <p:nvPr>
            <p:ph type="body" sz="quarter" idx="10"/>
          </p:nvPr>
        </p:nvSpPr>
        <p:spPr>
          <a:xfrm>
            <a:off x="281353" y="638700"/>
            <a:ext cx="11629292" cy="495300"/>
          </a:xfrm>
        </p:spPr>
        <p:txBody>
          <a:bodyPr/>
          <a:lstStyle/>
          <a:p>
            <a:r>
              <a:rPr lang="zh-CN" altLang="en-US"/>
              <a:t>认证器重绑定攻击原理</a:t>
            </a:r>
            <a:endParaRPr lang="zh-CN" altLang="en-US" dirty="0"/>
          </a:p>
        </p:txBody>
      </p:sp>
      <p:sp>
        <p:nvSpPr>
          <p:cNvPr id="2" name="标题 1"/>
          <p:cNvSpPr>
            <a:spLocks noGrp="1"/>
          </p:cNvSpPr>
          <p:nvPr>
            <p:ph type="title"/>
          </p:nvPr>
        </p:nvSpPr>
        <p:spPr>
          <a:xfrm>
            <a:off x="246000" y="90765"/>
            <a:ext cx="11655000" cy="593235"/>
          </a:xfrm>
        </p:spPr>
        <p:txBody>
          <a:bodyPr/>
          <a:lstStyle/>
          <a:p>
            <a:r>
              <a:rPr lang="zh-CN" altLang="en-US"/>
              <a:t>攻击</a:t>
            </a:r>
            <a:endParaRPr lang="zh-CN" altLang="en-US" dirty="0"/>
          </a:p>
        </p:txBody>
      </p:sp>
      <p:sp>
        <p:nvSpPr>
          <p:cNvPr id="6" name="矩形 5"/>
          <p:cNvSpPr/>
          <p:nvPr/>
        </p:nvSpPr>
        <p:spPr>
          <a:xfrm>
            <a:off x="4209460" y="4794041"/>
            <a:ext cx="2633863" cy="461665"/>
          </a:xfrm>
          <a:prstGeom prst="rect">
            <a:avLst/>
          </a:prstGeom>
        </p:spPr>
        <p:txBody>
          <a:bodyPr wrap="none">
            <a:spAutoFit/>
          </a:bodyPr>
          <a:lstStyle/>
          <a:p>
            <a:r>
              <a:rPr lang="zh-CN" altLang="en-US" sz="2400" dirty="0">
                <a:solidFill>
                  <a:srgbClr val="990000"/>
                </a:solidFill>
                <a:latin typeface="Myriad Pro" pitchFamily="34" charset="0"/>
                <a:ea typeface="微软雅黑" pitchFamily="34" charset="-122"/>
              </a:rPr>
              <a:t>恶意的</a:t>
            </a:r>
            <a:r>
              <a:rPr lang="en-US" altLang="zh-CN" sz="2400" dirty="0">
                <a:solidFill>
                  <a:srgbClr val="990000"/>
                </a:solidFill>
                <a:latin typeface="Myriad Pro" pitchFamily="34" charset="0"/>
                <a:ea typeface="微软雅黑" pitchFamily="34" charset="-122"/>
              </a:rPr>
              <a:t>UAF</a:t>
            </a:r>
            <a:r>
              <a:rPr lang="zh-CN" altLang="en-US" sz="2400" dirty="0">
                <a:solidFill>
                  <a:srgbClr val="990000"/>
                </a:solidFill>
                <a:latin typeface="Myriad Pro" pitchFamily="34" charset="0"/>
                <a:ea typeface="微软雅黑" pitchFamily="34" charset="-122"/>
              </a:rPr>
              <a:t>客户端</a:t>
            </a:r>
            <a:endParaRPr lang="en-GB" sz="2400" dirty="0">
              <a:solidFill>
                <a:srgbClr val="990000"/>
              </a:solidFill>
              <a:latin typeface="Myriad Pro" pitchFamily="34" charset="0"/>
              <a:ea typeface="微软雅黑" pitchFamily="34" charset="-122"/>
            </a:endParaRPr>
          </a:p>
        </p:txBody>
      </p:sp>
      <p:cxnSp>
        <p:nvCxnSpPr>
          <p:cNvPr id="64" name="直接箭头连接符 63"/>
          <p:cNvCxnSpPr>
            <a:stCxn id="6" idx="3"/>
          </p:cNvCxnSpPr>
          <p:nvPr/>
        </p:nvCxnSpPr>
        <p:spPr>
          <a:xfrm flipV="1">
            <a:off x="6843323" y="4914000"/>
            <a:ext cx="3454707" cy="110874"/>
          </a:xfrm>
          <a:prstGeom prst="straightConnector1">
            <a:avLst/>
          </a:prstGeom>
          <a:ln w="19050">
            <a:solidFill>
              <a:schemeClr val="tx1"/>
            </a:solidFill>
            <a:headEnd type="none" w="lg" len="lg"/>
            <a:tailEnd type="stealth" w="lg" len="lg"/>
          </a:ln>
        </p:spPr>
        <p:style>
          <a:lnRef idx="1">
            <a:schemeClr val="dk1"/>
          </a:lnRef>
          <a:fillRef idx="0">
            <a:schemeClr val="dk1"/>
          </a:fillRef>
          <a:effectRef idx="0">
            <a:schemeClr val="dk1"/>
          </a:effectRef>
          <a:fontRef idx="minor">
            <a:schemeClr val="tx1"/>
          </a:fontRef>
        </p:style>
      </p:cxnSp>
      <p:sp>
        <p:nvSpPr>
          <p:cNvPr id="65" name="矩形: 圆角 64"/>
          <p:cNvSpPr/>
          <p:nvPr/>
        </p:nvSpPr>
        <p:spPr>
          <a:xfrm>
            <a:off x="10206345" y="4168760"/>
            <a:ext cx="1412949" cy="1584950"/>
          </a:xfrm>
          <a:prstGeom prst="roundRect">
            <a:avLst>
              <a:gd name="adj" fmla="val 8366"/>
            </a:avLst>
          </a:prstGeom>
          <a:solidFill>
            <a:srgbClr val="2F9FD0">
              <a:alpha val="25882"/>
            </a:srgbClr>
          </a:solidFill>
          <a:ln w="19050">
            <a:solidFill>
              <a:srgbClr val="6666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extLst>
              <a:ext uri="{28A0092B-C50C-407E-A947-70E740481C1C}">
                <a14:useLocalDpi xmlns:a14="http://schemas.microsoft.com/office/drawing/2010/main" val="0"/>
              </a:ext>
            </a:extLst>
          </a:blip>
          <a:srcRect t="14439" r="9612"/>
          <a:stretch>
            <a:fillRect/>
          </a:stretch>
        </p:blipFill>
        <p:spPr>
          <a:xfrm>
            <a:off x="6321000" y="909000"/>
            <a:ext cx="3942522" cy="2793717"/>
          </a:xfrm>
          <a:prstGeom prst="rect">
            <a:avLst/>
          </a:prstGeom>
        </p:spPr>
      </p:pic>
      <p:sp>
        <p:nvSpPr>
          <p:cNvPr id="5" name="文本框 4"/>
          <p:cNvSpPr txBox="1"/>
          <p:nvPr/>
        </p:nvSpPr>
        <p:spPr>
          <a:xfrm>
            <a:off x="2926767" y="4194000"/>
            <a:ext cx="6338465" cy="1198880"/>
          </a:xfrm>
          <a:prstGeom prst="rect">
            <a:avLst/>
          </a:prstGeom>
          <a:noFill/>
        </p:spPr>
        <p:txBody>
          <a:bodyPr wrap="square" rtlCol="0">
            <a:spAutoFit/>
          </a:bodyPr>
          <a:lstStyle/>
          <a:p>
            <a:pPr indent="0" algn="ctr" defTabSz="914400" rtl="0" fontAlgn="auto">
              <a:lnSpc>
                <a:spcPct val="150000"/>
              </a:lnSpc>
              <a:spcBef>
                <a:spcPct val="0"/>
              </a:spcBef>
              <a:buNone/>
            </a:pPr>
            <a:r>
              <a:rPr lang="en-US" altLang="zh-CN" sz="2400" b="0" dirty="0">
                <a:solidFill>
                  <a:srgbClr val="990000"/>
                </a:solidFill>
                <a:latin typeface="微软雅黑" charset="0"/>
                <a:ea typeface="微软雅黑" charset="0"/>
                <a:cs typeface="+mj-cs"/>
              </a:rPr>
              <a:t>UAFVerif: </a:t>
            </a:r>
            <a:r>
              <a:rPr lang="en-US" altLang="zh-CN" sz="2400" b="0" dirty="0">
                <a:solidFill>
                  <a:srgbClr val="0070C0"/>
                </a:solidFill>
                <a:latin typeface="微软雅黑" charset="0"/>
                <a:ea typeface="微软雅黑" charset="0"/>
                <a:cs typeface="+mj-cs"/>
              </a:rPr>
              <a:t> </a:t>
            </a:r>
            <a:r>
              <a:rPr lang="en-US" altLang="zh-CN" sz="2400" b="0" dirty="0">
                <a:solidFill>
                  <a:srgbClr val="0070C0"/>
                </a:solidFill>
                <a:latin typeface="微软雅黑" charset="0"/>
                <a:ea typeface="微软雅黑" charset="0"/>
                <a:cs typeface="+mj-cs"/>
                <a:hlinkClick r:id="rId2"/>
              </a:rPr>
              <a:t>https://github.com/CactiLab/UAFVerif</a:t>
            </a:r>
            <a:endParaRPr lang="en-US" altLang="zh-CN" sz="2400" b="0" dirty="0">
              <a:solidFill>
                <a:srgbClr val="0070C0"/>
              </a:solidFill>
              <a:latin typeface="微软雅黑" charset="0"/>
              <a:ea typeface="微软雅黑" charset="0"/>
              <a:cs typeface="+mj-cs"/>
            </a:endParaRPr>
          </a:p>
        </p:txBody>
      </p:sp>
      <p:pic>
        <p:nvPicPr>
          <p:cNvPr id="2" name="图片 1"/>
          <p:cNvPicPr>
            <a:picLocks noChangeAspect="1"/>
          </p:cNvPicPr>
          <p:nvPr>
            <p:custDataLst>
              <p:tags r:id="rId3"/>
            </p:custDataLst>
          </p:nvPr>
        </p:nvPicPr>
        <p:blipFill>
          <a:blip r:embed="rId4"/>
          <a:srcRect t="21787" b="16528"/>
          <a:stretch>
            <a:fillRect/>
          </a:stretch>
        </p:blipFill>
        <p:spPr>
          <a:xfrm>
            <a:off x="2496185" y="954405"/>
            <a:ext cx="3143885" cy="26485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46000" y="90765"/>
            <a:ext cx="11655000" cy="593235"/>
          </a:xfrm>
        </p:spPr>
        <p:txBody>
          <a:bodyPr/>
          <a:lstStyle/>
          <a:p>
            <a:r>
              <a:rPr lang="zh-CN" altLang="en-US" dirty="0"/>
              <a:t>安全协议不一定安全</a:t>
            </a:r>
            <a:endParaRPr lang="zh-CN" altLang="en-US" dirty="0"/>
          </a:p>
        </p:txBody>
      </p:sp>
      <p:pic>
        <p:nvPicPr>
          <p:cNvPr id="3" name="图片 2"/>
          <p:cNvPicPr>
            <a:picLocks noChangeAspect="1"/>
          </p:cNvPicPr>
          <p:nvPr/>
        </p:nvPicPr>
        <p:blipFill>
          <a:blip r:embed="rId1"/>
          <a:stretch>
            <a:fillRect/>
          </a:stretch>
        </p:blipFill>
        <p:spPr>
          <a:xfrm>
            <a:off x="959990" y="930119"/>
            <a:ext cx="6780219" cy="2776347"/>
          </a:xfrm>
          <a:prstGeom prst="rect">
            <a:avLst/>
          </a:prstGeom>
          <a:ln w="19050">
            <a:solidFill>
              <a:schemeClr val="tx1"/>
            </a:solidFill>
          </a:ln>
        </p:spPr>
      </p:pic>
      <p:pic>
        <p:nvPicPr>
          <p:cNvPr id="4" name="图片 3"/>
          <p:cNvPicPr>
            <a:picLocks noChangeAspect="1"/>
          </p:cNvPicPr>
          <p:nvPr/>
        </p:nvPicPr>
        <p:blipFill>
          <a:blip r:embed="rId2"/>
          <a:stretch>
            <a:fillRect/>
          </a:stretch>
        </p:blipFill>
        <p:spPr>
          <a:xfrm>
            <a:off x="4809716" y="1556113"/>
            <a:ext cx="6601538" cy="2776348"/>
          </a:xfrm>
          <a:prstGeom prst="rect">
            <a:avLst/>
          </a:prstGeom>
          <a:ln w="19050">
            <a:solidFill>
              <a:schemeClr val="tx1"/>
            </a:solidFill>
          </a:ln>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716" y="2555006"/>
            <a:ext cx="8370000" cy="2953636"/>
          </a:xfrm>
          <a:prstGeom prst="rect">
            <a:avLst/>
          </a:prstGeom>
          <a:ln w="19050">
            <a:solidFill>
              <a:schemeClr val="bg2">
                <a:lumMod val="25000"/>
              </a:schemeClr>
            </a:solidFill>
          </a:ln>
        </p:spPr>
      </p:pic>
      <p:pic>
        <p:nvPicPr>
          <p:cNvPr id="6" name="图片 5"/>
          <p:cNvPicPr>
            <a:picLocks noChangeAspect="1"/>
          </p:cNvPicPr>
          <p:nvPr/>
        </p:nvPicPr>
        <p:blipFill>
          <a:blip r:embed="rId4"/>
          <a:stretch>
            <a:fillRect/>
          </a:stretch>
        </p:blipFill>
        <p:spPr>
          <a:xfrm>
            <a:off x="3316278" y="3429000"/>
            <a:ext cx="7143164" cy="2892540"/>
          </a:xfrm>
          <a:prstGeom prst="rect">
            <a:avLst/>
          </a:prstGeom>
          <a:ln w="19050">
            <a:solidFill>
              <a:schemeClr val="tx1"/>
            </a:solidFill>
          </a:ln>
        </p:spPr>
      </p:pic>
    </p:spTree>
  </p:cSld>
  <p:clrMapOvr>
    <a:masterClrMapping/>
  </p:clrMapOvr>
</p:sld>
</file>

<file path=ppt/tags/tag1.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0.xml><?xml version="1.0" encoding="utf-8"?>
<p:tagLst xmlns:p="http://schemas.openxmlformats.org/presentationml/2006/main">
  <p:tag name="KSO_WM_BEAUTIFY_FLAG" val=""/>
</p:tagLst>
</file>

<file path=ppt/tags/tag2.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3.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4.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5.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6.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7.xml><?xml version="1.0" encoding="utf-8"?>
<p:tagLst xmlns:p="http://schemas.openxmlformats.org/presentationml/2006/main">
  <p:tag name="KSO_WM_TEMPLATE_CATEGORY" val="custom"/>
  <p:tag name="KSO_WM_TEMPLATE_INDEX" val="160561"/>
  <p:tag name="KSO_WM_TAG_VERSION" val="1.0"/>
  <p:tag name="KSO_WM_SLIDE_ID" val="custom160561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9347</Words>
  <Application>WPS 演示</Application>
  <PresentationFormat>宽屏</PresentationFormat>
  <Paragraphs>1129</Paragraphs>
  <Slides>84</Slides>
  <Notes>68</Notes>
  <HiddenSlides>2</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84</vt:i4>
      </vt:variant>
    </vt:vector>
  </HeadingPairs>
  <TitlesOfParts>
    <vt:vector size="110" baseType="lpstr">
      <vt:lpstr>Arial</vt:lpstr>
      <vt:lpstr>宋体</vt:lpstr>
      <vt:lpstr>Wingdings</vt:lpstr>
      <vt:lpstr>Source Sans Pro</vt:lpstr>
      <vt:lpstr>微软雅黑</vt:lpstr>
      <vt:lpstr>Calibri Light</vt:lpstr>
      <vt:lpstr>Helvetica Neue</vt:lpstr>
      <vt:lpstr>方正宋刻本秀楷简体</vt:lpstr>
      <vt:lpstr>汉仪书宋二KW</vt:lpstr>
      <vt:lpstr>Myriad Pro</vt:lpstr>
      <vt:lpstr>Lucida Sans Unicode</vt:lpstr>
      <vt:lpstr>苹方-简</vt:lpstr>
      <vt:lpstr>Times New Roman</vt:lpstr>
      <vt:lpstr>宋体</vt:lpstr>
      <vt:lpstr>楷体</vt:lpstr>
      <vt:lpstr>等线</vt:lpstr>
      <vt:lpstr>宋体</vt:lpstr>
      <vt:lpstr>Arial Unicode MS</vt:lpstr>
      <vt:lpstr>华文楷体</vt:lpstr>
      <vt:lpstr>Cambria Math</vt:lpstr>
      <vt:lpstr>等线 Light</vt:lpstr>
      <vt:lpstr>Calibri</vt:lpstr>
      <vt:lpstr>Wingdings</vt:lpstr>
      <vt:lpstr>微软雅黑</vt:lpstr>
      <vt:lpstr>楷体</vt:lpstr>
      <vt:lpstr>Office 主题​​</vt:lpstr>
      <vt:lpstr>PowerPoint 演示文稿</vt:lpstr>
      <vt:lpstr>讲座内容</vt:lpstr>
      <vt:lpstr>形式化方法</vt:lpstr>
      <vt:lpstr>形式化方法起源—数学证明</vt:lpstr>
      <vt:lpstr>计算机领域的形式化方法</vt:lpstr>
      <vt:lpstr>计算机领域的形式化方法</vt:lpstr>
      <vt:lpstr>安全协议领域的形式化方法</vt:lpstr>
      <vt:lpstr>安全协议在通信系统中的重要作用</vt:lpstr>
      <vt:lpstr>安全协议不一定安全</vt:lpstr>
      <vt:lpstr>安全协议分析领域的局限</vt:lpstr>
      <vt:lpstr>Needham-Schroeder协议的中间人攻击</vt:lpstr>
      <vt:lpstr>形式化分析技术</vt:lpstr>
      <vt:lpstr>形式化分析技术原理分类</vt:lpstr>
      <vt:lpstr>逻辑推理技术（模态逻辑技术）</vt:lpstr>
      <vt:lpstr>逻辑推理技术（模态逻辑技术）</vt:lpstr>
      <vt:lpstr>逻辑推理技术（模态逻辑技术）</vt:lpstr>
      <vt:lpstr>逻辑推理技术（模态逻辑技术）</vt:lpstr>
      <vt:lpstr>逻辑推理技术（模态逻辑技术）</vt:lpstr>
      <vt:lpstr>模型检测技术（状态检测方法）</vt:lpstr>
      <vt:lpstr>模型检测技术（状态检测方法）</vt:lpstr>
      <vt:lpstr>模型检测技术（状态检测方法）</vt:lpstr>
      <vt:lpstr>定理证明技术</vt:lpstr>
      <vt:lpstr>形式化分析工具</vt:lpstr>
      <vt:lpstr>形式化分析技术的应用</vt:lpstr>
      <vt:lpstr>讲座内容</vt:lpstr>
      <vt:lpstr>安全协议分析的一般流程</vt:lpstr>
      <vt:lpstr>安全协议文档的梳理</vt:lpstr>
      <vt:lpstr>安全协议文档的梳理</vt:lpstr>
      <vt:lpstr>形式化模型的建立</vt:lpstr>
      <vt:lpstr>形式化模型的建立</vt:lpstr>
      <vt:lpstr>形式化模型的建立</vt:lpstr>
      <vt:lpstr>形式化编码</vt:lpstr>
      <vt:lpstr>讲座内容</vt:lpstr>
      <vt:lpstr>ProVerif</vt:lpstr>
      <vt:lpstr>ProVerif的基本架构</vt:lpstr>
      <vt:lpstr>ProVerif的基本语法（应用π-演算）</vt:lpstr>
      <vt:lpstr>ProVerif的基本语法（应用π-演算）</vt:lpstr>
      <vt:lpstr>机密性代码示例</vt:lpstr>
      <vt:lpstr>认证性代码示例</vt:lpstr>
      <vt:lpstr>ProVerif的基本架构</vt:lpstr>
      <vt:lpstr>Applied π calculus</vt:lpstr>
      <vt:lpstr>Applied π calculus</vt:lpstr>
      <vt:lpstr>如何给安全数学化的定义？</vt:lpstr>
      <vt:lpstr>如何给安全数学化的定义？</vt:lpstr>
      <vt:lpstr>逻辑推理辅助安全证明</vt:lpstr>
      <vt:lpstr>Horn字句解决谓词逻辑弊端</vt:lpstr>
      <vt:lpstr>Horn逻辑推理练习</vt:lpstr>
      <vt:lpstr>Horn逻辑推理练习</vt:lpstr>
      <vt:lpstr>ProVerif细节原理</vt:lpstr>
      <vt:lpstr>预定义的子句规则</vt:lpstr>
      <vt:lpstr>预定义的子句规则</vt:lpstr>
      <vt:lpstr>预定义的子句规则</vt:lpstr>
      <vt:lpstr>消解算法</vt:lpstr>
      <vt:lpstr>还原过程（Reduction）</vt:lpstr>
      <vt:lpstr>讲座内容</vt:lpstr>
      <vt:lpstr>FIDO联盟：文本密码已经过时</vt:lpstr>
      <vt:lpstr>Fast Identity Online (FIDO)</vt:lpstr>
      <vt:lpstr>Universal Authentication Framework (UAF)</vt:lpstr>
      <vt:lpstr>Universal Authentication Framework (UAF)</vt:lpstr>
      <vt:lpstr>Universal Authentication Framework (UAF)</vt:lpstr>
      <vt:lpstr>PowerPoint 演示文稿</vt:lpstr>
      <vt:lpstr>UAF协议并不安全</vt:lpstr>
      <vt:lpstr>形式化分析UAF的困难</vt:lpstr>
      <vt:lpstr>形式化分析UAF的困难</vt:lpstr>
      <vt:lpstr>形式化分析UAF的困难</vt:lpstr>
      <vt:lpstr>形式化分析UAF的困难</vt:lpstr>
      <vt:lpstr>形式化分析UAF的困难</vt:lpstr>
      <vt:lpstr>形式化分析UAF的困难</vt:lpstr>
      <vt:lpstr>最小化安全假设算法</vt:lpstr>
      <vt:lpstr>最小化安全假设算法</vt:lpstr>
      <vt:lpstr>形式化分析过程</vt:lpstr>
      <vt:lpstr>形式化描述：安全目标与安全假设</vt:lpstr>
      <vt:lpstr>形式化描述：安全假设</vt:lpstr>
      <vt:lpstr>形式化描述：安全假设</vt:lpstr>
      <vt:lpstr>形式化描述：安全假设</vt:lpstr>
      <vt:lpstr>形式化描述：安全假设</vt:lpstr>
      <vt:lpstr>形式化描述：安全假设</vt:lpstr>
      <vt:lpstr>形式化模型</vt:lpstr>
      <vt:lpstr>最小化假设结论示例</vt:lpstr>
      <vt:lpstr>发现</vt:lpstr>
      <vt:lpstr>攻击</vt:lpstr>
      <vt:lpstr>攻击</vt:lpstr>
      <vt:lpstr>攻击</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皓楠 冯</dc:creator>
  <cp:lastModifiedBy>冯皓楠</cp:lastModifiedBy>
  <cp:revision>435</cp:revision>
  <dcterms:created xsi:type="dcterms:W3CDTF">2024-11-18T12:43:04Z</dcterms:created>
  <dcterms:modified xsi:type="dcterms:W3CDTF">2024-11-18T12:43:04Z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78373B3D4A685A5F812C3B6776B18164_42</vt:lpwstr>
  </property>
  <property fmtid="{D5CDD505-2E9C-101B-9397-08002B2CF9AE}" pid="3" name="KSOProductBuildVer">
    <vt:lpwstr>2052-6.7.1.8828</vt:lpwstr>
  </property>
</Properties>
</file>